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66" r:id="rId4"/>
    <p:sldId id="278" r:id="rId5"/>
    <p:sldId id="279" r:id="rId6"/>
    <p:sldId id="280" r:id="rId7"/>
    <p:sldId id="272" r:id="rId8"/>
    <p:sldId id="281" r:id="rId9"/>
    <p:sldId id="292" r:id="rId10"/>
    <p:sldId id="293" r:id="rId11"/>
    <p:sldId id="291" r:id="rId12"/>
    <p:sldId id="277" r:id="rId13"/>
    <p:sldId id="282" r:id="rId14"/>
    <p:sldId id="283" r:id="rId15"/>
    <p:sldId id="284" r:id="rId16"/>
    <p:sldId id="285" r:id="rId17"/>
    <p:sldId id="286" r:id="rId18"/>
    <p:sldId id="287" r:id="rId19"/>
    <p:sldId id="288" r:id="rId20"/>
    <p:sldId id="289" r:id="rId21"/>
    <p:sldId id="290" r:id="rId22"/>
    <p:sldId id="265"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9" roundtripDataSignature="AMtx7mgARjA18tKGIWB+rSgwxRSwwGsN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3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1385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207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723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227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597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002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308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718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29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8865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50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2548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ee2b3916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cee2b3916a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250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951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063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278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287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794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18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 name="Google Shape;1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5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5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311700" y="2401950"/>
            <a:ext cx="8520600" cy="812400"/>
          </a:xfrm>
          <a:prstGeom prst="rect">
            <a:avLst/>
          </a:prstGeom>
          <a:noFill/>
          <a:ln>
            <a:noFill/>
          </a:ln>
        </p:spPr>
        <p:txBody>
          <a:bodyPr spcFirstLastPara="1" wrap="square" lIns="91425" tIns="91425" rIns="91425" bIns="91425" anchor="b" anchorCtr="0">
            <a:noAutofit/>
          </a:bodyPr>
          <a:lstStyle/>
          <a:p>
            <a:pPr algn="ctr"/>
            <a:r>
              <a:rPr lang="en" sz="1800" b="1" dirty="0">
                <a:solidFill>
                  <a:srgbClr val="1F2328"/>
                </a:solidFill>
                <a:ea typeface="Roboto"/>
                <a:sym typeface="Roboto"/>
              </a:rPr>
              <a:t>EDA – SQL Project on the Lego Dataset</a:t>
            </a:r>
            <a:endParaRPr lang="de-DE" sz="2000" dirty="0"/>
          </a:p>
        </p:txBody>
      </p:sp>
      <p:sp>
        <p:nvSpPr>
          <p:cNvPr id="55" name="Google Shape;55;p1"/>
          <p:cNvSpPr txBox="1"/>
          <p:nvPr/>
        </p:nvSpPr>
        <p:spPr>
          <a:xfrm>
            <a:off x="311713" y="3307813"/>
            <a:ext cx="8520600" cy="341700"/>
          </a:xfrm>
          <a:prstGeom prst="rect">
            <a:avLst/>
          </a:prstGeom>
          <a:noFill/>
          <a:ln>
            <a:noFill/>
          </a:ln>
        </p:spPr>
        <p:txBody>
          <a:bodyPr spcFirstLastPara="1" wrap="square" lIns="91425" tIns="91425" rIns="91425" bIns="91425" anchor="ctr" anchorCtr="0">
            <a:noAutofit/>
          </a:bodyPr>
          <a:lstStyle/>
          <a:p>
            <a:pPr algn="ctr"/>
            <a:r>
              <a:rPr lang="en" dirty="0">
                <a:solidFill>
                  <a:srgbClr val="595959"/>
                </a:solidFill>
                <a:latin typeface="Roboto"/>
                <a:ea typeface="Roboto"/>
                <a:cs typeface="Roboto"/>
                <a:sym typeface="Roboto"/>
              </a:rPr>
              <a:t>Dusan Dokic</a:t>
            </a:r>
            <a:endParaRPr lang="de-DE" dirty="0"/>
          </a:p>
        </p:txBody>
      </p:sp>
      <p:pic>
        <p:nvPicPr>
          <p:cNvPr id="56" name="Google Shape;56;p1"/>
          <p:cNvPicPr preferRelativeResize="0"/>
          <p:nvPr/>
        </p:nvPicPr>
        <p:blipFill rotWithShape="1">
          <a:blip r:embed="rId4">
            <a:alphaModFix/>
          </a:blip>
          <a:srcRect/>
          <a:stretch/>
        </p:blipFill>
        <p:spPr>
          <a:xfrm>
            <a:off x="3786563" y="1393225"/>
            <a:ext cx="1570875" cy="1570875"/>
          </a:xfrm>
          <a:prstGeom prst="rect">
            <a:avLst/>
          </a:prstGeom>
          <a:noFill/>
          <a:ln>
            <a:noFill/>
          </a:ln>
        </p:spPr>
      </p:pic>
      <p:pic>
        <p:nvPicPr>
          <p:cNvPr id="57" name="Google Shape;57;p1"/>
          <p:cNvPicPr preferRelativeResize="0"/>
          <p:nvPr/>
        </p:nvPicPr>
        <p:blipFill rotWithShape="1">
          <a:blip r:embed="rId5">
            <a:alphaModFix/>
          </a:blip>
          <a:srcRect/>
          <a:stretch/>
        </p:blipFill>
        <p:spPr>
          <a:xfrm>
            <a:off x="7298875" y="-1087175"/>
            <a:ext cx="2599849" cy="2803224"/>
          </a:xfrm>
          <a:prstGeom prst="rect">
            <a:avLst/>
          </a:prstGeom>
          <a:noFill/>
          <a:ln>
            <a:noFill/>
          </a:ln>
        </p:spPr>
      </p:pic>
      <p:pic>
        <p:nvPicPr>
          <p:cNvPr id="58" name="Google Shape;58;p1"/>
          <p:cNvPicPr preferRelativeResize="0"/>
          <p:nvPr/>
        </p:nvPicPr>
        <p:blipFill rotWithShape="1">
          <a:blip r:embed="rId5">
            <a:alphaModFix/>
          </a:blip>
          <a:srcRect/>
          <a:stretch/>
        </p:blipFill>
        <p:spPr>
          <a:xfrm>
            <a:off x="-732950" y="3742975"/>
            <a:ext cx="2599849" cy="2803224"/>
          </a:xfrm>
          <a:prstGeom prst="rect">
            <a:avLst/>
          </a:prstGeom>
          <a:noFill/>
          <a:ln>
            <a:noFill/>
          </a:ln>
        </p:spPr>
      </p:pic>
      <p:pic>
        <p:nvPicPr>
          <p:cNvPr id="8196" name="Picture 4" descr="Lego – Wikipedia">
            <a:extLst>
              <a:ext uri="{FF2B5EF4-FFF2-40B4-BE49-F238E27FC236}">
                <a16:creationId xmlns:a16="http://schemas.microsoft.com/office/drawing/2014/main" id="{4924E811-0D13-37F9-9BD8-9F0A7EAF5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388" y="513848"/>
            <a:ext cx="1466513" cy="1466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5" name="Google Shape;66;p3">
            <a:extLst>
              <a:ext uri="{FF2B5EF4-FFF2-40B4-BE49-F238E27FC236}">
                <a16:creationId xmlns:a16="http://schemas.microsoft.com/office/drawing/2014/main" id="{E438D2DE-092B-EE9F-4DF9-5F28E23A2104}"/>
              </a:ext>
            </a:extLst>
          </p:cNvPr>
          <p:cNvSpPr txBox="1"/>
          <p:nvPr/>
        </p:nvSpPr>
        <p:spPr>
          <a:xfrm>
            <a:off x="2610954" y="187456"/>
            <a:ext cx="2899540" cy="433409"/>
          </a:xfrm>
          <a:prstGeom prst="rect">
            <a:avLst/>
          </a:prstGeom>
          <a:noFill/>
          <a:ln>
            <a:noFill/>
          </a:ln>
        </p:spPr>
        <p:txBody>
          <a:bodyPr spcFirstLastPara="1" wrap="square" lIns="91425" tIns="91425" rIns="91425" bIns="91425" anchor="t" anchorCtr="0">
            <a:noAutofit/>
          </a:bodyPr>
          <a:lstStyle/>
          <a:p>
            <a:pPr algn="ctr"/>
            <a:r>
              <a:rPr lang="en-US" sz="1800" b="1" dirty="0">
                <a:solidFill>
                  <a:srgbClr val="2DC5FA"/>
                </a:solidFill>
                <a:latin typeface="Roboto"/>
                <a:ea typeface="Roboto"/>
                <a:cs typeface="Roboto"/>
                <a:sym typeface="Roboto"/>
              </a:rPr>
              <a:t>DATABASE EER</a:t>
            </a:r>
            <a:endParaRPr lang="en-US" dirty="0">
              <a:solidFill>
                <a:srgbClr val="2DC5FA"/>
              </a:solidFill>
              <a:latin typeface="Roboto"/>
              <a:ea typeface="Roboto"/>
              <a:cs typeface="Roboto"/>
              <a:sym typeface="Roboto"/>
            </a:endParaRPr>
          </a:p>
        </p:txBody>
      </p:sp>
      <p:pic>
        <p:nvPicPr>
          <p:cNvPr id="3" name="Grafik 2" descr="Ein Bild, das Text, Screenshot, Diagramm, parallel enthält.&#10;&#10;Automatisch generierte Beschreibung">
            <a:extLst>
              <a:ext uri="{FF2B5EF4-FFF2-40B4-BE49-F238E27FC236}">
                <a16:creationId xmlns:a16="http://schemas.microsoft.com/office/drawing/2014/main" id="{F2947DEC-98C1-E150-9603-273E9260C562}"/>
              </a:ext>
            </a:extLst>
          </p:cNvPr>
          <p:cNvPicPr>
            <a:picLocks noChangeAspect="1"/>
          </p:cNvPicPr>
          <p:nvPr/>
        </p:nvPicPr>
        <p:blipFill>
          <a:blip r:embed="rId4"/>
          <a:stretch>
            <a:fillRect/>
          </a:stretch>
        </p:blipFill>
        <p:spPr>
          <a:xfrm>
            <a:off x="1951193" y="678792"/>
            <a:ext cx="4219061" cy="4152619"/>
          </a:xfrm>
          <a:prstGeom prst="rect">
            <a:avLst/>
          </a:prstGeom>
        </p:spPr>
      </p:pic>
    </p:spTree>
    <p:extLst>
      <p:ext uri="{BB962C8B-B14F-4D97-AF65-F5344CB8AC3E}">
        <p14:creationId xmlns:p14="http://schemas.microsoft.com/office/powerpoint/2010/main" val="361644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7" name="Google Shape;67;p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i="0" u="none" strike="noStrike" cap="none">
                <a:solidFill>
                  <a:srgbClr val="64C3F5"/>
                </a:solidFill>
                <a:latin typeface="Roboto"/>
                <a:ea typeface="Roboto"/>
                <a:cs typeface="Roboto"/>
                <a:sym typeface="Roboto"/>
              </a:rPr>
              <a:t>Welcome</a:t>
            </a:r>
            <a:endParaRPr sz="1000" b="1" i="0" u="none" strike="noStrike" cap="none">
              <a:solidFill>
                <a:srgbClr val="64C3F5"/>
              </a:solidFill>
              <a:latin typeface="Roboto"/>
              <a:ea typeface="Roboto"/>
              <a:cs typeface="Roboto"/>
              <a:sym typeface="Roboto"/>
            </a:endParaRPr>
          </a:p>
        </p:txBody>
      </p:sp>
      <p:sp>
        <p:nvSpPr>
          <p:cNvPr id="3" name="Google Shape;54;p1">
            <a:extLst>
              <a:ext uri="{FF2B5EF4-FFF2-40B4-BE49-F238E27FC236}">
                <a16:creationId xmlns:a16="http://schemas.microsoft.com/office/drawing/2014/main" id="{FC3F3FE9-4854-8E62-72DF-D675D253B388}"/>
              </a:ext>
            </a:extLst>
          </p:cNvPr>
          <p:cNvSpPr txBox="1"/>
          <p:nvPr/>
        </p:nvSpPr>
        <p:spPr>
          <a:xfrm>
            <a:off x="311700" y="2401950"/>
            <a:ext cx="8520600" cy="812400"/>
          </a:xfrm>
          <a:prstGeom prst="rect">
            <a:avLst/>
          </a:prstGeom>
          <a:noFill/>
          <a:ln>
            <a:noFill/>
          </a:ln>
        </p:spPr>
        <p:txBody>
          <a:bodyPr spcFirstLastPara="1" wrap="square" lIns="91425" tIns="91425" rIns="91425" bIns="91425" anchor="b" anchorCtr="0">
            <a:noAutofit/>
          </a:bodyPr>
          <a:lstStyle/>
          <a:p>
            <a:pPr algn="ctr"/>
            <a:r>
              <a:rPr lang="en" sz="1800" b="1" dirty="0">
                <a:solidFill>
                  <a:srgbClr val="1F2328"/>
                </a:solidFill>
                <a:ea typeface="Roboto"/>
                <a:sym typeface="Roboto"/>
              </a:rPr>
              <a:t>Business Questions</a:t>
            </a:r>
            <a:endParaRPr lang="de-DE" dirty="0"/>
          </a:p>
        </p:txBody>
      </p:sp>
      <p:pic>
        <p:nvPicPr>
          <p:cNvPr id="7" name="Google Shape;56;p1">
            <a:extLst>
              <a:ext uri="{FF2B5EF4-FFF2-40B4-BE49-F238E27FC236}">
                <a16:creationId xmlns:a16="http://schemas.microsoft.com/office/drawing/2014/main" id="{5BD957D6-CFF3-CEEB-3C98-D11F47E5C8D7}"/>
              </a:ext>
            </a:extLst>
          </p:cNvPr>
          <p:cNvPicPr preferRelativeResize="0"/>
          <p:nvPr/>
        </p:nvPicPr>
        <p:blipFill rotWithShape="1">
          <a:blip r:embed="rId4">
            <a:alphaModFix/>
          </a:blip>
          <a:srcRect/>
          <a:stretch/>
        </p:blipFill>
        <p:spPr>
          <a:xfrm>
            <a:off x="3786563" y="1393225"/>
            <a:ext cx="1570875" cy="1570875"/>
          </a:xfrm>
          <a:prstGeom prst="rect">
            <a:avLst/>
          </a:prstGeom>
          <a:noFill/>
          <a:ln>
            <a:noFill/>
          </a:ln>
        </p:spPr>
      </p:pic>
    </p:spTree>
    <p:extLst>
      <p:ext uri="{BB962C8B-B14F-4D97-AF65-F5344CB8AC3E}">
        <p14:creationId xmlns:p14="http://schemas.microsoft.com/office/powerpoint/2010/main" val="1773564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12589579" y="-951712"/>
            <a:ext cx="540044" cy="558958"/>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6858219"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1.How many Star Wars Sets are there?</a:t>
            </a:r>
          </a:p>
          <a:p>
            <a:pPr algn="just"/>
            <a:r>
              <a:rPr lang="en-US" dirty="0">
                <a:solidFill>
                  <a:srgbClr val="2DC5FA"/>
                </a:solidFill>
                <a:latin typeface="Roboto"/>
                <a:ea typeface="Roboto"/>
                <a:cs typeface="Roboto"/>
                <a:sym typeface="Roboto"/>
              </a:rPr>
              <a:t>Identify the number of sets of one Theme of your choice.</a:t>
            </a:r>
          </a:p>
        </p:txBody>
      </p:sp>
      <p:pic>
        <p:nvPicPr>
          <p:cNvPr id="3" name="Grafik 2">
            <a:extLst>
              <a:ext uri="{FF2B5EF4-FFF2-40B4-BE49-F238E27FC236}">
                <a16:creationId xmlns:a16="http://schemas.microsoft.com/office/drawing/2014/main" id="{8681091A-6FA6-9A61-32AB-5091C6EF026F}"/>
              </a:ext>
            </a:extLst>
          </p:cNvPr>
          <p:cNvPicPr>
            <a:picLocks noChangeAspect="1"/>
          </p:cNvPicPr>
          <p:nvPr/>
        </p:nvPicPr>
        <p:blipFill>
          <a:blip r:embed="rId4"/>
          <a:stretch>
            <a:fillRect/>
          </a:stretch>
        </p:blipFill>
        <p:spPr>
          <a:xfrm>
            <a:off x="210738" y="2039327"/>
            <a:ext cx="3385492" cy="1321378"/>
          </a:xfrm>
          <a:prstGeom prst="rect">
            <a:avLst/>
          </a:prstGeom>
        </p:spPr>
      </p:pic>
      <p:pic>
        <p:nvPicPr>
          <p:cNvPr id="8" name="Grafik 7">
            <a:extLst>
              <a:ext uri="{FF2B5EF4-FFF2-40B4-BE49-F238E27FC236}">
                <a16:creationId xmlns:a16="http://schemas.microsoft.com/office/drawing/2014/main" id="{CC373227-439D-BACF-4F02-91F60B758CA4}"/>
              </a:ext>
            </a:extLst>
          </p:cNvPr>
          <p:cNvPicPr>
            <a:picLocks noChangeAspect="1"/>
          </p:cNvPicPr>
          <p:nvPr/>
        </p:nvPicPr>
        <p:blipFill>
          <a:blip r:embed="rId5"/>
          <a:stretch>
            <a:fillRect/>
          </a:stretch>
        </p:blipFill>
        <p:spPr>
          <a:xfrm>
            <a:off x="3764426" y="1706349"/>
            <a:ext cx="5223123" cy="3115917"/>
          </a:xfrm>
          <a:prstGeom prst="rect">
            <a:avLst/>
          </a:prstGeom>
        </p:spPr>
      </p:pic>
      <p:pic>
        <p:nvPicPr>
          <p:cNvPr id="9218" name="Picture 2" descr="LEGO® Star Wars Minifigure - Clone Trooper Phase 2 2024 | Hall of Bricks">
            <a:extLst>
              <a:ext uri="{FF2B5EF4-FFF2-40B4-BE49-F238E27FC236}">
                <a16:creationId xmlns:a16="http://schemas.microsoft.com/office/drawing/2014/main" id="{E0989B1B-C428-37DC-7882-EF2B3CD9C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203" y="145162"/>
            <a:ext cx="1255363" cy="125536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EGO Star Wars Minifigure Darth Vader ...">
            <a:extLst>
              <a:ext uri="{FF2B5EF4-FFF2-40B4-BE49-F238E27FC236}">
                <a16:creationId xmlns:a16="http://schemas.microsoft.com/office/drawing/2014/main" id="{E598243B-CB35-463A-48BA-7050FBC9F8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87" y="3647558"/>
            <a:ext cx="1321377"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6858219"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2.What is the average part count per set for each theme?</a:t>
            </a:r>
          </a:p>
          <a:p>
            <a:pPr algn="just"/>
            <a:r>
              <a:rPr lang="en-US" dirty="0">
                <a:solidFill>
                  <a:srgbClr val="2DC5FA"/>
                </a:solidFill>
                <a:latin typeface="Roboto"/>
                <a:ea typeface="Roboto"/>
                <a:cs typeface="Roboto"/>
                <a:sym typeface="Roboto"/>
              </a:rPr>
              <a:t>Analyze the complexity of sets within different themes by calculating the average number of parts.</a:t>
            </a:r>
          </a:p>
        </p:txBody>
      </p:sp>
      <p:pic>
        <p:nvPicPr>
          <p:cNvPr id="3" name="Grafik 2">
            <a:extLst>
              <a:ext uri="{FF2B5EF4-FFF2-40B4-BE49-F238E27FC236}">
                <a16:creationId xmlns:a16="http://schemas.microsoft.com/office/drawing/2014/main" id="{B3E0CCE6-8922-2BA0-8EFC-1534981254A2}"/>
              </a:ext>
            </a:extLst>
          </p:cNvPr>
          <p:cNvPicPr>
            <a:picLocks noChangeAspect="1"/>
          </p:cNvPicPr>
          <p:nvPr/>
        </p:nvPicPr>
        <p:blipFill>
          <a:blip r:embed="rId4"/>
          <a:stretch>
            <a:fillRect/>
          </a:stretch>
        </p:blipFill>
        <p:spPr>
          <a:xfrm>
            <a:off x="142537" y="2189024"/>
            <a:ext cx="3588189" cy="1325452"/>
          </a:xfrm>
          <a:prstGeom prst="rect">
            <a:avLst/>
          </a:prstGeom>
        </p:spPr>
      </p:pic>
      <p:pic>
        <p:nvPicPr>
          <p:cNvPr id="5" name="Grafik 4">
            <a:extLst>
              <a:ext uri="{FF2B5EF4-FFF2-40B4-BE49-F238E27FC236}">
                <a16:creationId xmlns:a16="http://schemas.microsoft.com/office/drawing/2014/main" id="{17A4710C-BD5C-F42F-5F1F-99F15539333A}"/>
              </a:ext>
            </a:extLst>
          </p:cNvPr>
          <p:cNvPicPr>
            <a:picLocks noChangeAspect="1"/>
          </p:cNvPicPr>
          <p:nvPr/>
        </p:nvPicPr>
        <p:blipFill>
          <a:blip r:embed="rId5"/>
          <a:stretch>
            <a:fillRect/>
          </a:stretch>
        </p:blipFill>
        <p:spPr>
          <a:xfrm>
            <a:off x="3904368" y="1506736"/>
            <a:ext cx="5196295" cy="3099913"/>
          </a:xfrm>
          <a:prstGeom prst="rect">
            <a:avLst/>
          </a:prstGeom>
        </p:spPr>
      </p:pic>
    </p:spTree>
    <p:extLst>
      <p:ext uri="{BB962C8B-B14F-4D97-AF65-F5344CB8AC3E}">
        <p14:creationId xmlns:p14="http://schemas.microsoft.com/office/powerpoint/2010/main" val="277195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6858219"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3.How many unique colors are used across all themes?</a:t>
            </a:r>
          </a:p>
          <a:p>
            <a:pPr algn="just"/>
            <a:r>
              <a:rPr lang="en-US" dirty="0">
                <a:solidFill>
                  <a:srgbClr val="2DC5FA"/>
                </a:solidFill>
                <a:latin typeface="Roboto"/>
                <a:ea typeface="Roboto"/>
                <a:cs typeface="Roboto"/>
                <a:sym typeface="Roboto"/>
              </a:rPr>
              <a:t>Determine the overall color diversity in LEGO sets by counting unique colors.</a:t>
            </a:r>
          </a:p>
        </p:txBody>
      </p:sp>
      <p:pic>
        <p:nvPicPr>
          <p:cNvPr id="3" name="Grafik 2">
            <a:extLst>
              <a:ext uri="{FF2B5EF4-FFF2-40B4-BE49-F238E27FC236}">
                <a16:creationId xmlns:a16="http://schemas.microsoft.com/office/drawing/2014/main" id="{C6BF8C98-B55D-732C-10BE-271DB13E9F63}"/>
              </a:ext>
            </a:extLst>
          </p:cNvPr>
          <p:cNvPicPr>
            <a:picLocks noChangeAspect="1"/>
          </p:cNvPicPr>
          <p:nvPr/>
        </p:nvPicPr>
        <p:blipFill>
          <a:blip r:embed="rId4"/>
          <a:stretch>
            <a:fillRect/>
          </a:stretch>
        </p:blipFill>
        <p:spPr>
          <a:xfrm>
            <a:off x="274687" y="1706349"/>
            <a:ext cx="3677112" cy="2380446"/>
          </a:xfrm>
          <a:prstGeom prst="rect">
            <a:avLst/>
          </a:prstGeom>
        </p:spPr>
      </p:pic>
      <p:pic>
        <p:nvPicPr>
          <p:cNvPr id="5" name="Grafik 4">
            <a:extLst>
              <a:ext uri="{FF2B5EF4-FFF2-40B4-BE49-F238E27FC236}">
                <a16:creationId xmlns:a16="http://schemas.microsoft.com/office/drawing/2014/main" id="{922926EC-48CD-AC95-A630-F1559315AFAC}"/>
              </a:ext>
            </a:extLst>
          </p:cNvPr>
          <p:cNvPicPr>
            <a:picLocks noChangeAspect="1"/>
          </p:cNvPicPr>
          <p:nvPr/>
        </p:nvPicPr>
        <p:blipFill>
          <a:blip r:embed="rId5"/>
          <a:stretch>
            <a:fillRect/>
          </a:stretch>
        </p:blipFill>
        <p:spPr>
          <a:xfrm>
            <a:off x="4100775" y="1427858"/>
            <a:ext cx="5036190" cy="3004401"/>
          </a:xfrm>
          <a:prstGeom prst="rect">
            <a:avLst/>
          </a:prstGeom>
        </p:spPr>
      </p:pic>
      <p:pic>
        <p:nvPicPr>
          <p:cNvPr id="10242" name="Picture 2" descr="My LEGO lightsaber, jewel, and crystal collections and color info : r/lego">
            <a:extLst>
              <a:ext uri="{FF2B5EF4-FFF2-40B4-BE49-F238E27FC236}">
                <a16:creationId xmlns:a16="http://schemas.microsoft.com/office/drawing/2014/main" id="{6133A03E-0681-013E-8D21-D3BC52481C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2467" y="262261"/>
            <a:ext cx="1015169" cy="100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85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6858219"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4. Which sets have the highest part count?</a:t>
            </a:r>
          </a:p>
          <a:p>
            <a:pPr algn="just"/>
            <a:r>
              <a:rPr lang="en-US" dirty="0">
                <a:solidFill>
                  <a:srgbClr val="2DC5FA"/>
                </a:solidFill>
                <a:latin typeface="Roboto"/>
                <a:ea typeface="Roboto"/>
                <a:cs typeface="Roboto"/>
                <a:sym typeface="Roboto"/>
              </a:rPr>
              <a:t>Identify the specific sets that are the most complex in terms of the number of parts used.</a:t>
            </a:r>
          </a:p>
        </p:txBody>
      </p:sp>
      <p:pic>
        <p:nvPicPr>
          <p:cNvPr id="3" name="Grafik 2">
            <a:extLst>
              <a:ext uri="{FF2B5EF4-FFF2-40B4-BE49-F238E27FC236}">
                <a16:creationId xmlns:a16="http://schemas.microsoft.com/office/drawing/2014/main" id="{48FC963B-A708-3C16-B52B-FD92923F7005}"/>
              </a:ext>
            </a:extLst>
          </p:cNvPr>
          <p:cNvPicPr>
            <a:picLocks noChangeAspect="1"/>
          </p:cNvPicPr>
          <p:nvPr/>
        </p:nvPicPr>
        <p:blipFill>
          <a:blip r:embed="rId4"/>
          <a:stretch>
            <a:fillRect/>
          </a:stretch>
        </p:blipFill>
        <p:spPr>
          <a:xfrm>
            <a:off x="622774" y="1461629"/>
            <a:ext cx="2884226" cy="1328112"/>
          </a:xfrm>
          <a:prstGeom prst="rect">
            <a:avLst/>
          </a:prstGeom>
        </p:spPr>
      </p:pic>
      <p:pic>
        <p:nvPicPr>
          <p:cNvPr id="5" name="Grafik 4">
            <a:extLst>
              <a:ext uri="{FF2B5EF4-FFF2-40B4-BE49-F238E27FC236}">
                <a16:creationId xmlns:a16="http://schemas.microsoft.com/office/drawing/2014/main" id="{0BD717C2-6466-64A1-E610-012D4DED1DF0}"/>
              </a:ext>
            </a:extLst>
          </p:cNvPr>
          <p:cNvPicPr>
            <a:picLocks noChangeAspect="1"/>
          </p:cNvPicPr>
          <p:nvPr/>
        </p:nvPicPr>
        <p:blipFill>
          <a:blip r:embed="rId5"/>
          <a:stretch>
            <a:fillRect/>
          </a:stretch>
        </p:blipFill>
        <p:spPr>
          <a:xfrm>
            <a:off x="3696101" y="1335819"/>
            <a:ext cx="5126249" cy="3406002"/>
          </a:xfrm>
          <a:prstGeom prst="rect">
            <a:avLst/>
          </a:prstGeom>
        </p:spPr>
      </p:pic>
      <p:pic>
        <p:nvPicPr>
          <p:cNvPr id="11266" name="Picture 2" descr="LEGO® Creator Expert 10256 Taj Mahal (2017) ab 439,00 € (Stand: 26.09.2024)  | LEGO® Preisvergleich 09/2024">
            <a:extLst>
              <a:ext uri="{FF2B5EF4-FFF2-40B4-BE49-F238E27FC236}">
                <a16:creationId xmlns:a16="http://schemas.microsoft.com/office/drawing/2014/main" id="{8EC8BB93-9949-BC5D-D62B-2C64EC5CD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666" y="3158090"/>
            <a:ext cx="2387598" cy="1753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75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7359151" cy="863674"/>
          </a:xfrm>
          <a:prstGeom prst="rect">
            <a:avLst/>
          </a:prstGeom>
          <a:noFill/>
          <a:ln>
            <a:noFill/>
          </a:ln>
        </p:spPr>
        <p:txBody>
          <a:bodyPr spcFirstLastPara="1" wrap="square" lIns="91425" tIns="91425" rIns="91425" bIns="91425" anchor="t" anchorCtr="0">
            <a:noAutofit/>
          </a:bodyPr>
          <a:lstStyle/>
          <a:p>
            <a:pPr algn="just"/>
            <a:r>
              <a:rPr lang="en-US" sz="1600" b="1" dirty="0">
                <a:solidFill>
                  <a:srgbClr val="2DC5FA"/>
                </a:solidFill>
                <a:latin typeface="Roboto"/>
                <a:ea typeface="Roboto"/>
                <a:cs typeface="Roboto"/>
                <a:sym typeface="Roboto"/>
              </a:rPr>
              <a:t>5. How has the number of unique parts used in sets evolved over the years?</a:t>
            </a:r>
          </a:p>
          <a:p>
            <a:pPr algn="just"/>
            <a:r>
              <a:rPr lang="en-US" dirty="0">
                <a:solidFill>
                  <a:srgbClr val="2DC5FA"/>
                </a:solidFill>
                <a:latin typeface="Roboto"/>
                <a:ea typeface="Roboto"/>
                <a:cs typeface="Roboto"/>
                <a:sym typeface="Roboto"/>
              </a:rPr>
              <a:t>Analyze trends in the use of unique parts in LEGO sets over time.</a:t>
            </a:r>
          </a:p>
        </p:txBody>
      </p:sp>
      <p:pic>
        <p:nvPicPr>
          <p:cNvPr id="3" name="Grafik 2">
            <a:extLst>
              <a:ext uri="{FF2B5EF4-FFF2-40B4-BE49-F238E27FC236}">
                <a16:creationId xmlns:a16="http://schemas.microsoft.com/office/drawing/2014/main" id="{EB552700-ECF9-6202-2B53-29397DE93F8E}"/>
              </a:ext>
            </a:extLst>
          </p:cNvPr>
          <p:cNvPicPr>
            <a:picLocks noChangeAspect="1"/>
          </p:cNvPicPr>
          <p:nvPr/>
        </p:nvPicPr>
        <p:blipFill>
          <a:blip r:embed="rId4"/>
          <a:stretch>
            <a:fillRect/>
          </a:stretch>
        </p:blipFill>
        <p:spPr>
          <a:xfrm>
            <a:off x="671666" y="1317568"/>
            <a:ext cx="2805199" cy="1836455"/>
          </a:xfrm>
          <a:prstGeom prst="rect">
            <a:avLst/>
          </a:prstGeom>
        </p:spPr>
      </p:pic>
      <p:pic>
        <p:nvPicPr>
          <p:cNvPr id="5" name="Grafik 4">
            <a:extLst>
              <a:ext uri="{FF2B5EF4-FFF2-40B4-BE49-F238E27FC236}">
                <a16:creationId xmlns:a16="http://schemas.microsoft.com/office/drawing/2014/main" id="{20E048BF-FD27-7057-6827-F8000671622E}"/>
              </a:ext>
            </a:extLst>
          </p:cNvPr>
          <p:cNvPicPr>
            <a:picLocks noChangeAspect="1"/>
          </p:cNvPicPr>
          <p:nvPr/>
        </p:nvPicPr>
        <p:blipFill>
          <a:blip r:embed="rId5"/>
          <a:stretch>
            <a:fillRect/>
          </a:stretch>
        </p:blipFill>
        <p:spPr>
          <a:xfrm>
            <a:off x="4008772" y="1403543"/>
            <a:ext cx="5045595" cy="3010011"/>
          </a:xfrm>
          <a:prstGeom prst="rect">
            <a:avLst/>
          </a:prstGeom>
        </p:spPr>
      </p:pic>
      <p:pic>
        <p:nvPicPr>
          <p:cNvPr id="12292" name="Picture 4" descr="Brick: Cataloging My LEGO Collection ...">
            <a:extLst>
              <a:ext uri="{FF2B5EF4-FFF2-40B4-BE49-F238E27FC236}">
                <a16:creationId xmlns:a16="http://schemas.microsoft.com/office/drawing/2014/main" id="{A4C21962-7B73-807B-B6C2-84F6DA45C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465" y="3444269"/>
            <a:ext cx="1470368" cy="149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3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671666" y="536851"/>
            <a:ext cx="6858219"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6.What is the Number of sets released across different years?</a:t>
            </a:r>
          </a:p>
          <a:p>
            <a:pPr algn="just"/>
            <a:r>
              <a:rPr lang="en-US" dirty="0">
                <a:solidFill>
                  <a:srgbClr val="2DC5FA"/>
                </a:solidFill>
                <a:latin typeface="Roboto"/>
                <a:ea typeface="Roboto"/>
                <a:cs typeface="Roboto"/>
                <a:sym typeface="Roboto"/>
              </a:rPr>
              <a:t>Understand how many sets were released each year, which can indicate market activity and trends.</a:t>
            </a:r>
          </a:p>
        </p:txBody>
      </p:sp>
      <p:pic>
        <p:nvPicPr>
          <p:cNvPr id="3" name="Grafik 2">
            <a:extLst>
              <a:ext uri="{FF2B5EF4-FFF2-40B4-BE49-F238E27FC236}">
                <a16:creationId xmlns:a16="http://schemas.microsoft.com/office/drawing/2014/main" id="{C1961AFA-D5D0-E5A6-1E9B-EAAB177D4D27}"/>
              </a:ext>
            </a:extLst>
          </p:cNvPr>
          <p:cNvPicPr>
            <a:picLocks noChangeAspect="1"/>
          </p:cNvPicPr>
          <p:nvPr/>
        </p:nvPicPr>
        <p:blipFill>
          <a:blip r:embed="rId4"/>
          <a:stretch>
            <a:fillRect/>
          </a:stretch>
        </p:blipFill>
        <p:spPr>
          <a:xfrm>
            <a:off x="230940" y="2099612"/>
            <a:ext cx="2774653" cy="1300091"/>
          </a:xfrm>
          <a:prstGeom prst="rect">
            <a:avLst/>
          </a:prstGeom>
        </p:spPr>
      </p:pic>
      <p:pic>
        <p:nvPicPr>
          <p:cNvPr id="5" name="Grafik 4">
            <a:extLst>
              <a:ext uri="{FF2B5EF4-FFF2-40B4-BE49-F238E27FC236}">
                <a16:creationId xmlns:a16="http://schemas.microsoft.com/office/drawing/2014/main" id="{63083E32-77CA-43A1-4DF8-6B72D2F46F05}"/>
              </a:ext>
            </a:extLst>
          </p:cNvPr>
          <p:cNvPicPr>
            <a:picLocks noChangeAspect="1"/>
          </p:cNvPicPr>
          <p:nvPr/>
        </p:nvPicPr>
        <p:blipFill>
          <a:blip r:embed="rId5"/>
          <a:stretch>
            <a:fillRect/>
          </a:stretch>
        </p:blipFill>
        <p:spPr>
          <a:xfrm>
            <a:off x="3403128" y="1400525"/>
            <a:ext cx="5584421" cy="3331454"/>
          </a:xfrm>
          <a:prstGeom prst="rect">
            <a:avLst/>
          </a:prstGeom>
        </p:spPr>
      </p:pic>
    </p:spTree>
    <p:extLst>
      <p:ext uri="{BB962C8B-B14F-4D97-AF65-F5344CB8AC3E}">
        <p14:creationId xmlns:p14="http://schemas.microsoft.com/office/powerpoint/2010/main" val="2519533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300052" y="123383"/>
            <a:ext cx="8019110"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7.Which themes have the highest average number of unique parts per set?</a:t>
            </a:r>
          </a:p>
          <a:p>
            <a:pPr algn="just"/>
            <a:r>
              <a:rPr lang="en-US" b="1" dirty="0">
                <a:solidFill>
                  <a:srgbClr val="2DC5FA"/>
                </a:solidFill>
                <a:latin typeface="Roboto"/>
                <a:ea typeface="Roboto"/>
                <a:cs typeface="Roboto"/>
                <a:sym typeface="Roboto"/>
              </a:rPr>
              <a:t>Determine which themes are most innovative by looking at the average number of unique parts used in their sets.</a:t>
            </a:r>
          </a:p>
        </p:txBody>
      </p:sp>
      <p:pic>
        <p:nvPicPr>
          <p:cNvPr id="3" name="Grafik 2">
            <a:extLst>
              <a:ext uri="{FF2B5EF4-FFF2-40B4-BE49-F238E27FC236}">
                <a16:creationId xmlns:a16="http://schemas.microsoft.com/office/drawing/2014/main" id="{D726997C-E621-C110-1015-A3651DDEEE01}"/>
              </a:ext>
            </a:extLst>
          </p:cNvPr>
          <p:cNvPicPr>
            <a:picLocks noChangeAspect="1"/>
          </p:cNvPicPr>
          <p:nvPr/>
        </p:nvPicPr>
        <p:blipFill>
          <a:blip r:embed="rId4"/>
          <a:stretch>
            <a:fillRect/>
          </a:stretch>
        </p:blipFill>
        <p:spPr>
          <a:xfrm>
            <a:off x="105023" y="1400525"/>
            <a:ext cx="3312083" cy="2702348"/>
          </a:xfrm>
          <a:prstGeom prst="rect">
            <a:avLst/>
          </a:prstGeom>
        </p:spPr>
      </p:pic>
      <p:pic>
        <p:nvPicPr>
          <p:cNvPr id="5" name="Grafik 4">
            <a:extLst>
              <a:ext uri="{FF2B5EF4-FFF2-40B4-BE49-F238E27FC236}">
                <a16:creationId xmlns:a16="http://schemas.microsoft.com/office/drawing/2014/main" id="{D919D149-7BE9-AA7B-BF54-8A9C1A80F13F}"/>
              </a:ext>
            </a:extLst>
          </p:cNvPr>
          <p:cNvPicPr>
            <a:picLocks noChangeAspect="1"/>
          </p:cNvPicPr>
          <p:nvPr/>
        </p:nvPicPr>
        <p:blipFill>
          <a:blip r:embed="rId5"/>
          <a:stretch>
            <a:fillRect/>
          </a:stretch>
        </p:blipFill>
        <p:spPr>
          <a:xfrm>
            <a:off x="3659238" y="1065475"/>
            <a:ext cx="5421151" cy="3601942"/>
          </a:xfrm>
          <a:prstGeom prst="rect">
            <a:avLst/>
          </a:prstGeom>
        </p:spPr>
      </p:pic>
      <p:pic>
        <p:nvPicPr>
          <p:cNvPr id="13314" name="Picture 2" descr="LEGO DC Comics Super Heroes Batman Mini ...">
            <a:extLst>
              <a:ext uri="{FF2B5EF4-FFF2-40B4-BE49-F238E27FC236}">
                <a16:creationId xmlns:a16="http://schemas.microsoft.com/office/drawing/2014/main" id="{AAA3CB5D-4C4A-D45E-C0FB-5ED463E3C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321" y="3496278"/>
            <a:ext cx="486023" cy="60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45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201715" y="107481"/>
            <a:ext cx="7621544"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8.What is the total number of parts used in all sets of a specific theme?</a:t>
            </a:r>
          </a:p>
          <a:p>
            <a:pPr algn="just"/>
            <a:r>
              <a:rPr lang="en-US" b="1" dirty="0">
                <a:solidFill>
                  <a:srgbClr val="2DC5FA"/>
                </a:solidFill>
                <a:latin typeface="Roboto"/>
                <a:ea typeface="Roboto"/>
                <a:cs typeface="Roboto"/>
                <a:sym typeface="Roboto"/>
              </a:rPr>
              <a:t>Calculate the total part count for a specific theme to assess its material usage</a:t>
            </a:r>
          </a:p>
        </p:txBody>
      </p:sp>
      <p:pic>
        <p:nvPicPr>
          <p:cNvPr id="3" name="Grafik 2">
            <a:extLst>
              <a:ext uri="{FF2B5EF4-FFF2-40B4-BE49-F238E27FC236}">
                <a16:creationId xmlns:a16="http://schemas.microsoft.com/office/drawing/2014/main" id="{413DB444-7ED3-54AB-AEA1-44C64A18D237}"/>
              </a:ext>
            </a:extLst>
          </p:cNvPr>
          <p:cNvPicPr>
            <a:picLocks noChangeAspect="1"/>
          </p:cNvPicPr>
          <p:nvPr/>
        </p:nvPicPr>
        <p:blipFill>
          <a:blip r:embed="rId4"/>
          <a:stretch>
            <a:fillRect/>
          </a:stretch>
        </p:blipFill>
        <p:spPr>
          <a:xfrm>
            <a:off x="201715" y="1748196"/>
            <a:ext cx="2844407" cy="1994779"/>
          </a:xfrm>
          <a:prstGeom prst="rect">
            <a:avLst/>
          </a:prstGeom>
        </p:spPr>
      </p:pic>
      <p:pic>
        <p:nvPicPr>
          <p:cNvPr id="5" name="Grafik 4">
            <a:extLst>
              <a:ext uri="{FF2B5EF4-FFF2-40B4-BE49-F238E27FC236}">
                <a16:creationId xmlns:a16="http://schemas.microsoft.com/office/drawing/2014/main" id="{17CB4DD9-0EB8-527F-B354-AC55629B0706}"/>
              </a:ext>
            </a:extLst>
          </p:cNvPr>
          <p:cNvPicPr>
            <a:picLocks noChangeAspect="1"/>
          </p:cNvPicPr>
          <p:nvPr/>
        </p:nvPicPr>
        <p:blipFill>
          <a:blip r:embed="rId5"/>
          <a:stretch>
            <a:fillRect/>
          </a:stretch>
        </p:blipFill>
        <p:spPr>
          <a:xfrm>
            <a:off x="3252155" y="1103129"/>
            <a:ext cx="5691450" cy="3395304"/>
          </a:xfrm>
          <a:prstGeom prst="rect">
            <a:avLst/>
          </a:prstGeom>
        </p:spPr>
      </p:pic>
      <p:pic>
        <p:nvPicPr>
          <p:cNvPr id="14338" name="Picture 2" descr="Millennium Falcon™">
            <a:extLst>
              <a:ext uri="{FF2B5EF4-FFF2-40B4-BE49-F238E27FC236}">
                <a16:creationId xmlns:a16="http://schemas.microsoft.com/office/drawing/2014/main" id="{9D92E22D-285A-8B48-2BF3-68C4D3CE8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7739" y="2224159"/>
            <a:ext cx="1830788" cy="137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54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4">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4">
            <a:alphaModFix/>
          </a:blip>
          <a:srcRect/>
          <a:stretch/>
        </p:blipFill>
        <p:spPr>
          <a:xfrm>
            <a:off x="-809150" y="3742975"/>
            <a:ext cx="2599849" cy="2803224"/>
          </a:xfrm>
          <a:prstGeom prst="rect">
            <a:avLst/>
          </a:prstGeom>
          <a:noFill/>
          <a:ln>
            <a:noFill/>
          </a:ln>
        </p:spPr>
      </p:pic>
      <p:sp>
        <p:nvSpPr>
          <p:cNvPr id="66" name="Google Shape;66;p3"/>
          <p:cNvSpPr txBox="1"/>
          <p:nvPr/>
        </p:nvSpPr>
        <p:spPr>
          <a:xfrm>
            <a:off x="707370" y="389060"/>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Dataset Overview</a:t>
            </a:r>
            <a:endParaRPr lang="de-DE" dirty="0"/>
          </a:p>
        </p:txBody>
      </p:sp>
      <p:sp>
        <p:nvSpPr>
          <p:cNvPr id="2" name="Google Shape;69;p3">
            <a:extLst>
              <a:ext uri="{FF2B5EF4-FFF2-40B4-BE49-F238E27FC236}">
                <a16:creationId xmlns:a16="http://schemas.microsoft.com/office/drawing/2014/main" id="{909B4828-19F0-5607-5FE4-8BB35FFA29C9}"/>
              </a:ext>
            </a:extLst>
          </p:cNvPr>
          <p:cNvSpPr txBox="1"/>
          <p:nvPr/>
        </p:nvSpPr>
        <p:spPr>
          <a:xfrm>
            <a:off x="695108" y="745713"/>
            <a:ext cx="3382585" cy="3188199"/>
          </a:xfrm>
          <a:prstGeom prst="rect">
            <a:avLst/>
          </a:prstGeom>
          <a:noFill/>
          <a:ln>
            <a:noFill/>
          </a:ln>
        </p:spPr>
        <p:txBody>
          <a:bodyPr spcFirstLastPara="1" wrap="square" lIns="91425" tIns="91425" rIns="91425" bIns="91425" anchor="t" anchorCtr="0">
            <a:noAutofit/>
          </a:bodyPr>
          <a:lstStyle/>
          <a:p>
            <a:pPr>
              <a:lnSpc>
                <a:spcPct val="150000"/>
              </a:lnSpc>
            </a:pPr>
            <a:r>
              <a:rPr lang="en-US" sz="1000" dirty="0">
                <a:latin typeface="Roboto"/>
                <a:ea typeface="Roboto"/>
                <a:cs typeface="Roboto"/>
                <a:sym typeface="Roboto"/>
              </a:rPr>
              <a:t>The LEGO dataset provides comprehensive information about LEGO sets, parts, colors, and inventories, originally compiled to assist users in identifying what sets they can build with the LEGO pieces they own. </a:t>
            </a:r>
          </a:p>
          <a:p>
            <a:pPr>
              <a:lnSpc>
                <a:spcPct val="150000"/>
              </a:lnSpc>
            </a:pPr>
            <a:endParaRPr lang="en-US" sz="1000" dirty="0">
              <a:latin typeface="Roboto"/>
              <a:ea typeface="Roboto"/>
              <a:cs typeface="Roboto"/>
              <a:sym typeface="Roboto"/>
            </a:endParaRPr>
          </a:p>
        </p:txBody>
      </p:sp>
      <p:pic>
        <p:nvPicPr>
          <p:cNvPr id="1026" name="Picture 2">
            <a:extLst>
              <a:ext uri="{FF2B5EF4-FFF2-40B4-BE49-F238E27FC236}">
                <a16:creationId xmlns:a16="http://schemas.microsoft.com/office/drawing/2014/main" id="{C500B13A-A3C3-7EF5-B290-1F2D225981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13" b="13308"/>
          <a:stretch/>
        </p:blipFill>
        <p:spPr bwMode="auto">
          <a:xfrm>
            <a:off x="4124607" y="659960"/>
            <a:ext cx="4602944" cy="604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8" name="Tabelle 47">
            <a:extLst>
              <a:ext uri="{FF2B5EF4-FFF2-40B4-BE49-F238E27FC236}">
                <a16:creationId xmlns:a16="http://schemas.microsoft.com/office/drawing/2014/main" id="{46B944FA-E1CF-C1E8-C686-240E9CD7CE74}"/>
              </a:ext>
            </a:extLst>
          </p:cNvPr>
          <p:cNvGraphicFramePr>
            <a:graphicFrameLocks noGrp="1"/>
          </p:cNvGraphicFramePr>
          <p:nvPr>
            <p:extLst>
              <p:ext uri="{D42A27DB-BD31-4B8C-83A1-F6EECF244321}">
                <p14:modId xmlns:p14="http://schemas.microsoft.com/office/powerpoint/2010/main" val="1149291107"/>
              </p:ext>
            </p:extLst>
          </p:nvPr>
        </p:nvGraphicFramePr>
        <p:xfrm>
          <a:off x="786399" y="1823696"/>
          <a:ext cx="7941152" cy="2768358"/>
        </p:xfrm>
        <a:graphic>
          <a:graphicData uri="http://schemas.openxmlformats.org/drawingml/2006/table">
            <a:tbl>
              <a:tblPr firstRow="1" firstCol="1">
                <a:tableStyleId>{72833802-FEF1-4C79-8D5D-14CF1EAF98D9}</a:tableStyleId>
              </a:tblPr>
              <a:tblGrid>
                <a:gridCol w="949614">
                  <a:extLst>
                    <a:ext uri="{9D8B030D-6E8A-4147-A177-3AD203B41FA5}">
                      <a16:colId xmlns:a16="http://schemas.microsoft.com/office/drawing/2014/main" val="3039369577"/>
                    </a:ext>
                  </a:extLst>
                </a:gridCol>
                <a:gridCol w="2536466">
                  <a:extLst>
                    <a:ext uri="{9D8B030D-6E8A-4147-A177-3AD203B41FA5}">
                      <a16:colId xmlns:a16="http://schemas.microsoft.com/office/drawing/2014/main" val="4264048530"/>
                    </a:ext>
                  </a:extLst>
                </a:gridCol>
                <a:gridCol w="2135788">
                  <a:extLst>
                    <a:ext uri="{9D8B030D-6E8A-4147-A177-3AD203B41FA5}">
                      <a16:colId xmlns:a16="http://schemas.microsoft.com/office/drawing/2014/main" val="3508864250"/>
                    </a:ext>
                  </a:extLst>
                </a:gridCol>
                <a:gridCol w="1488648">
                  <a:extLst>
                    <a:ext uri="{9D8B030D-6E8A-4147-A177-3AD203B41FA5}">
                      <a16:colId xmlns:a16="http://schemas.microsoft.com/office/drawing/2014/main" val="1650987086"/>
                    </a:ext>
                  </a:extLst>
                </a:gridCol>
                <a:gridCol w="830636">
                  <a:extLst>
                    <a:ext uri="{9D8B030D-6E8A-4147-A177-3AD203B41FA5}">
                      <a16:colId xmlns:a16="http://schemas.microsoft.com/office/drawing/2014/main" val="1676037005"/>
                    </a:ext>
                  </a:extLst>
                </a:gridCol>
              </a:tblGrid>
              <a:tr h="301596">
                <a:tc>
                  <a:txBody>
                    <a:bodyPr/>
                    <a:lstStyle/>
                    <a:p>
                      <a:r>
                        <a:rPr lang="en-US" sz="800" b="1" dirty="0"/>
                        <a:t>Table Name</a:t>
                      </a:r>
                      <a:endParaRPr lang="en-US" sz="800" dirty="0"/>
                    </a:p>
                  </a:txBody>
                  <a:tcPr marL="77643" marR="77643" marT="38822" marB="38822" anchor="ctr"/>
                </a:tc>
                <a:tc>
                  <a:txBody>
                    <a:bodyPr/>
                    <a:lstStyle/>
                    <a:p>
                      <a:r>
                        <a:rPr lang="en-US" sz="800" dirty="0"/>
                        <a:t>Description</a:t>
                      </a:r>
                    </a:p>
                  </a:txBody>
                  <a:tcPr marL="77643" marR="77643" marT="38822" marB="38822" anchor="ctr"/>
                </a:tc>
                <a:tc>
                  <a:txBody>
                    <a:bodyPr/>
                    <a:lstStyle/>
                    <a:p>
                      <a:r>
                        <a:rPr lang="en-US" sz="800" b="1" dirty="0"/>
                        <a:t>Columns</a:t>
                      </a:r>
                      <a:endParaRPr lang="en-US" sz="800" dirty="0"/>
                    </a:p>
                  </a:txBody>
                  <a:tcPr marL="77643" marR="77643" marT="38822" marB="38822" anchor="ctr"/>
                </a:tc>
                <a:tc>
                  <a:txBody>
                    <a:bodyPr/>
                    <a:lstStyle/>
                    <a:p>
                      <a:r>
                        <a:rPr lang="en-US" sz="800" b="1"/>
                        <a:t>Example</a:t>
                      </a:r>
                      <a:endParaRPr lang="en-US" sz="800"/>
                    </a:p>
                  </a:txBody>
                  <a:tcPr marL="77643" marR="77643" marT="38822" marB="38822" anchor="ctr"/>
                </a:tc>
                <a:tc>
                  <a:txBody>
                    <a:bodyPr/>
                    <a:lstStyle/>
                    <a:p>
                      <a:r>
                        <a:rPr lang="en-US" sz="800" b="1"/>
                        <a:t>Number of Rows</a:t>
                      </a:r>
                      <a:endParaRPr lang="en-US" sz="800"/>
                    </a:p>
                  </a:txBody>
                  <a:tcPr marL="77643" marR="77643" marT="38822" marB="38822" anchor="ctr"/>
                </a:tc>
                <a:extLst>
                  <a:ext uri="{0D108BD9-81ED-4DB2-BD59-A6C34878D82A}">
                    <a16:rowId xmlns:a16="http://schemas.microsoft.com/office/drawing/2014/main" val="3863480651"/>
                  </a:ext>
                </a:extLst>
              </a:tr>
              <a:tr h="301596">
                <a:tc>
                  <a:txBody>
                    <a:bodyPr/>
                    <a:lstStyle/>
                    <a:p>
                      <a:r>
                        <a:rPr lang="en-US" sz="800" b="1" dirty="0" err="1"/>
                        <a:t>part_categories</a:t>
                      </a:r>
                      <a:endParaRPr lang="en-US" sz="800" dirty="0"/>
                    </a:p>
                  </a:txBody>
                  <a:tcPr marL="77643" marR="77643" marT="38822" marB="38822" anchor="ctr">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DE" altLang="en-DE" sz="800" b="0" i="0" u="none" strike="noStrike" cap="none" normalizeH="0" baseline="0" dirty="0">
                          <a:ln>
                            <a:noFill/>
                          </a:ln>
                          <a:solidFill>
                            <a:schemeClr val="tx1"/>
                          </a:solidFill>
                          <a:effectLst/>
                          <a:latin typeface="Arial" panose="020B0604020202020204" pitchFamily="34" charset="0"/>
                        </a:rPr>
                        <a:t>Organizes LEGO parts into various categories.</a:t>
                      </a:r>
                    </a:p>
                  </a:txBody>
                  <a:tcPr marL="77643" marR="77643" marT="38822" marB="38822" anchor="ctr">
                    <a:lnB w="12700" cap="flat" cmpd="sng" algn="ctr">
                      <a:solidFill>
                        <a:schemeClr val="tx1"/>
                      </a:solidFill>
                      <a:prstDash val="solid"/>
                      <a:round/>
                      <a:headEnd type="none" w="med" len="med"/>
                      <a:tailEnd type="none" w="med" len="med"/>
                    </a:lnB>
                  </a:tcPr>
                </a:tc>
                <a:tc>
                  <a:txBody>
                    <a:bodyPr/>
                    <a:lstStyle/>
                    <a:p>
                      <a:r>
                        <a:rPr lang="en-US" sz="800" dirty="0"/>
                        <a:t>id, name</a:t>
                      </a:r>
                    </a:p>
                  </a:txBody>
                  <a:tcPr marL="77643" marR="77643" marT="38822" marB="38822" anchor="ctr">
                    <a:lnB w="12700" cap="flat" cmpd="sng" algn="ctr">
                      <a:solidFill>
                        <a:schemeClr val="tx1"/>
                      </a:solidFill>
                      <a:prstDash val="solid"/>
                      <a:round/>
                      <a:headEnd type="none" w="med" len="med"/>
                      <a:tailEnd type="none" w="med" len="med"/>
                    </a:lnB>
                  </a:tcPr>
                </a:tc>
                <a:tc>
                  <a:txBody>
                    <a:bodyPr/>
                    <a:lstStyle/>
                    <a:p>
                      <a:r>
                        <a:rPr lang="en-US" sz="800" dirty="0"/>
                        <a:t>(1, "Bricks")</a:t>
                      </a:r>
                    </a:p>
                  </a:txBody>
                  <a:tcPr marL="77643" marR="77643" marT="38822" marB="38822" anchor="ctr">
                    <a:lnB w="12700" cap="flat" cmpd="sng" algn="ctr">
                      <a:solidFill>
                        <a:schemeClr val="tx1"/>
                      </a:solidFill>
                      <a:prstDash val="solid"/>
                      <a:round/>
                      <a:headEnd type="none" w="med" len="med"/>
                      <a:tailEnd type="none" w="med" len="med"/>
                    </a:lnB>
                  </a:tcPr>
                </a:tc>
                <a:tc>
                  <a:txBody>
                    <a:bodyPr/>
                    <a:lstStyle/>
                    <a:p>
                      <a:r>
                        <a:rPr lang="en-DE" sz="800"/>
                        <a:t>57</a:t>
                      </a:r>
                    </a:p>
                  </a:txBody>
                  <a:tcPr marL="77643" marR="77643" marT="38822" marB="38822"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883276"/>
                  </a:ext>
                </a:extLst>
              </a:tr>
              <a:tr h="207969">
                <a:tc>
                  <a:txBody>
                    <a:bodyPr/>
                    <a:lstStyle/>
                    <a:p>
                      <a:r>
                        <a:rPr lang="en-US" sz="800" b="1" dirty="0"/>
                        <a:t>parts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Lists unique LEGO parts and their identifiers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err="1"/>
                        <a:t>part_num</a:t>
                      </a:r>
                      <a:r>
                        <a:rPr lang="en-US" sz="800" dirty="0"/>
                        <a:t>, name, </a:t>
                      </a:r>
                      <a:r>
                        <a:rPr lang="en-US" sz="800" dirty="0" err="1"/>
                        <a:t>part_cat_id</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t>("3001", "Brick 1x1", 1)</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25,993</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873621"/>
                  </a:ext>
                </a:extLst>
              </a:tr>
              <a:tr h="301596">
                <a:tc>
                  <a:txBody>
                    <a:bodyPr/>
                    <a:lstStyle/>
                    <a:p>
                      <a:r>
                        <a:rPr lang="en-US" sz="800" b="1" dirty="0"/>
                        <a:t>themes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Contains themes with hierarchical parent IDs for analysis.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id, name, </a:t>
                      </a:r>
                      <a:r>
                        <a:rPr lang="en-US" sz="800" dirty="0" err="1"/>
                        <a:t>parent_id</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t>(1, "Star Wars", NULL)</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614</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2431937"/>
                  </a:ext>
                </a:extLst>
              </a:tr>
              <a:tr h="415974">
                <a:tc>
                  <a:txBody>
                    <a:bodyPr/>
                    <a:lstStyle/>
                    <a:p>
                      <a:r>
                        <a:rPr lang="en-US" sz="800" b="1" dirty="0"/>
                        <a:t>colors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DE" altLang="en-DE" sz="800" b="0" i="0" u="none" strike="noStrike" cap="none" normalizeH="0" baseline="0" dirty="0">
                          <a:ln>
                            <a:noFill/>
                          </a:ln>
                          <a:solidFill>
                            <a:schemeClr val="tx1"/>
                          </a:solidFill>
                          <a:effectLst/>
                          <a:latin typeface="Arial" panose="020B0604020202020204" pitchFamily="34" charset="0"/>
                        </a:rPr>
                        <a:t>Provides a </a:t>
                      </a:r>
                      <a:r>
                        <a:rPr kumimoji="0" lang="en-DE" altLang="en-DE" sz="800" b="0" i="0" u="none" strike="noStrike" cap="none" normalizeH="0" baseline="0" dirty="0" err="1">
                          <a:ln>
                            <a:noFill/>
                          </a:ln>
                          <a:solidFill>
                            <a:schemeClr val="tx1"/>
                          </a:solidFill>
                          <a:effectLst/>
                          <a:latin typeface="Arial" panose="020B0604020202020204" pitchFamily="34" charset="0"/>
                        </a:rPr>
                        <a:t>color</a:t>
                      </a:r>
                      <a:r>
                        <a:rPr kumimoji="0" lang="en-DE" altLang="en-DE" sz="800" b="0" i="0" u="none" strike="noStrike" cap="none" normalizeH="0" baseline="0" dirty="0">
                          <a:ln>
                            <a:noFill/>
                          </a:ln>
                          <a:solidFill>
                            <a:schemeClr val="tx1"/>
                          </a:solidFill>
                          <a:effectLst/>
                          <a:latin typeface="Arial" panose="020B0604020202020204" pitchFamily="34" charset="0"/>
                        </a:rPr>
                        <a:t> palette for LEGO parts, including RGB values.</a:t>
                      </a:r>
                    </a:p>
                    <a:p>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id, name, </a:t>
                      </a:r>
                      <a:r>
                        <a:rPr lang="en-US" sz="800" dirty="0" err="1"/>
                        <a:t>rgb</a:t>
                      </a:r>
                      <a:r>
                        <a:rPr lang="en-US" sz="800" dirty="0"/>
                        <a:t>, </a:t>
                      </a:r>
                      <a:r>
                        <a:rPr lang="en-US" sz="800" dirty="0" err="1"/>
                        <a:t>is_trans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(1, "Red", "FF0000", "f")</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135</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475501"/>
                  </a:ext>
                </a:extLst>
              </a:tr>
              <a:tr h="301596">
                <a:tc>
                  <a:txBody>
                    <a:bodyPr/>
                    <a:lstStyle/>
                    <a:p>
                      <a:r>
                        <a:rPr lang="en-US" sz="800" b="1" dirty="0"/>
                        <a:t>sets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Lists LEGO sets, including release years and themes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t>set_num, name, year, theme_id, num_parts</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800" dirty="0"/>
                        <a:t>("75252", "Imperial Star Destroyer", 2019, 1, 4,784)</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11,673</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206904"/>
                  </a:ext>
                </a:extLst>
              </a:tr>
              <a:tr h="207969">
                <a:tc>
                  <a:txBody>
                    <a:bodyPr/>
                    <a:lstStyle/>
                    <a:p>
                      <a:r>
                        <a:rPr lang="en-US" sz="800" b="1" dirty="0"/>
                        <a:t>inventories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Maps parts to their respective sets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t>id, version, set_num</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dirty="0"/>
                        <a:t>(1, 1, "75252")</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11,681</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114865"/>
                  </a:ext>
                </a:extLst>
              </a:tr>
              <a:tr h="301596">
                <a:tc>
                  <a:txBody>
                    <a:bodyPr/>
                    <a:lstStyle/>
                    <a:p>
                      <a:r>
                        <a:rPr lang="en-US" sz="800" b="1" dirty="0" err="1"/>
                        <a:t>inventory_parts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Details parts in each inventory, including quantities and spare status.</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err="1"/>
                        <a:t>inventory_id</a:t>
                      </a:r>
                      <a:r>
                        <a:rPr lang="en-US" sz="800" dirty="0"/>
                        <a:t>, </a:t>
                      </a:r>
                      <a:r>
                        <a:rPr lang="en-US" sz="800" dirty="0" err="1"/>
                        <a:t>part_num</a:t>
                      </a:r>
                      <a:r>
                        <a:rPr lang="en-US" sz="800" dirty="0"/>
                        <a:t>, </a:t>
                      </a:r>
                      <a:r>
                        <a:rPr lang="en-US" sz="800" dirty="0" err="1"/>
                        <a:t>color_id</a:t>
                      </a:r>
                      <a:r>
                        <a:rPr lang="en-US" sz="800" dirty="0"/>
                        <a:t>, quantity, </a:t>
                      </a:r>
                      <a:r>
                        <a:rPr lang="en-US" sz="800" dirty="0" err="1"/>
                        <a:t>is_spare</a:t>
                      </a:r>
                      <a:endParaRPr lang="en-US" sz="800" dirty="0"/>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(1, "3001", 1, 10, "f")</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DE" sz="800"/>
                        <a:t>580,251</a:t>
                      </a:r>
                    </a:p>
                  </a:txBody>
                  <a:tcPr marL="77643" marR="77643" marT="38822" marB="38822"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464996"/>
                  </a:ext>
                </a:extLst>
              </a:tr>
              <a:tr h="301596">
                <a:tc>
                  <a:txBody>
                    <a:bodyPr/>
                    <a:lstStyle/>
                    <a:p>
                      <a:r>
                        <a:rPr lang="en-US" sz="800" b="1" dirty="0" err="1"/>
                        <a:t>inventory_sets</a:t>
                      </a:r>
                      <a:endParaRPr lang="en-US" sz="800" dirty="0"/>
                    </a:p>
                  </a:txBody>
                  <a:tcPr marL="77643" marR="77643" marT="38822" marB="38822" anchor="ctr">
                    <a:lnT w="12700" cap="flat" cmpd="sng" algn="ctr">
                      <a:solidFill>
                        <a:schemeClr val="tx1"/>
                      </a:solidFill>
                      <a:prstDash val="solid"/>
                      <a:round/>
                      <a:headEnd type="none" w="med" len="med"/>
                      <a:tailEnd type="none" w="med" len="med"/>
                    </a:lnT>
                    <a:solidFill>
                      <a:schemeClr val="tx2"/>
                    </a:solidFill>
                  </a:tcPr>
                </a:tc>
                <a:tc>
                  <a:txBody>
                    <a:bodyPr/>
                    <a:lstStyle/>
                    <a:p>
                      <a:r>
                        <a:rPr kumimoji="0" lang="en-DE" altLang="en-DE" sz="800" b="0" i="0" u="none" strike="noStrike" cap="none" normalizeH="0" baseline="0" dirty="0">
                          <a:ln>
                            <a:noFill/>
                          </a:ln>
                          <a:solidFill>
                            <a:schemeClr val="tx1"/>
                          </a:solidFill>
                          <a:effectLst/>
                          <a:latin typeface="Arial" panose="020B0604020202020204" pitchFamily="34" charset="0"/>
                        </a:rPr>
                        <a:t>Shows the relationship between inventories and specific sets. </a:t>
                      </a:r>
                      <a:endParaRPr lang="en-US" sz="800" dirty="0"/>
                    </a:p>
                  </a:txBody>
                  <a:tcPr marL="77643" marR="77643" marT="38822" marB="38822" anchor="ctr">
                    <a:lnT w="12700" cap="flat" cmpd="sng" algn="ctr">
                      <a:solidFill>
                        <a:schemeClr val="tx1"/>
                      </a:solidFill>
                      <a:prstDash val="solid"/>
                      <a:round/>
                      <a:headEnd type="none" w="med" len="med"/>
                      <a:tailEnd type="none" w="med" len="med"/>
                    </a:lnT>
                  </a:tcPr>
                </a:tc>
                <a:tc>
                  <a:txBody>
                    <a:bodyPr/>
                    <a:lstStyle/>
                    <a:p>
                      <a:r>
                        <a:rPr lang="pt-BR" sz="800" dirty="0"/>
                        <a:t>inventory_id, set_num, quantity</a:t>
                      </a:r>
                    </a:p>
                  </a:txBody>
                  <a:tcPr marL="77643" marR="77643" marT="38822" marB="38822" anchor="ctr">
                    <a:lnT w="12700" cap="flat" cmpd="sng" algn="ctr">
                      <a:solidFill>
                        <a:schemeClr val="tx1"/>
                      </a:solidFill>
                      <a:prstDash val="solid"/>
                      <a:round/>
                      <a:headEnd type="none" w="med" len="med"/>
                      <a:tailEnd type="none" w="med" len="med"/>
                    </a:lnT>
                  </a:tcPr>
                </a:tc>
                <a:tc>
                  <a:txBody>
                    <a:bodyPr/>
                    <a:lstStyle/>
                    <a:p>
                      <a:r>
                        <a:rPr lang="en-DE" sz="800" dirty="0"/>
                        <a:t>(1, "75252", 1)</a:t>
                      </a:r>
                    </a:p>
                  </a:txBody>
                  <a:tcPr marL="77643" marR="77643" marT="38822" marB="38822" anchor="ctr">
                    <a:lnT w="12700" cap="flat" cmpd="sng" algn="ctr">
                      <a:solidFill>
                        <a:schemeClr val="tx1"/>
                      </a:solidFill>
                      <a:prstDash val="solid"/>
                      <a:round/>
                      <a:headEnd type="none" w="med" len="med"/>
                      <a:tailEnd type="none" w="med" len="med"/>
                    </a:lnT>
                  </a:tcPr>
                </a:tc>
                <a:tc>
                  <a:txBody>
                    <a:bodyPr/>
                    <a:lstStyle/>
                    <a:p>
                      <a:r>
                        <a:rPr lang="en-DE" sz="800" dirty="0"/>
                        <a:t>2,846</a:t>
                      </a:r>
                    </a:p>
                  </a:txBody>
                  <a:tcPr marL="77643" marR="77643" marT="38822" marB="38822"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5922396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182880" y="194945"/>
            <a:ext cx="7591750" cy="863674"/>
          </a:xfrm>
          <a:prstGeom prst="rect">
            <a:avLst/>
          </a:prstGeom>
          <a:noFill/>
          <a:ln>
            <a:noFill/>
          </a:ln>
        </p:spPr>
        <p:txBody>
          <a:bodyPr spcFirstLastPara="1" wrap="square" lIns="91425" tIns="91425" rIns="91425" bIns="91425" anchor="t" anchorCtr="0">
            <a:noAutofit/>
          </a:bodyPr>
          <a:lstStyle/>
          <a:p>
            <a:pPr algn="just"/>
            <a:r>
              <a:rPr lang="en-US" sz="1600" b="1" dirty="0">
                <a:solidFill>
                  <a:srgbClr val="2DC5FA"/>
                </a:solidFill>
                <a:latin typeface="Roboto"/>
                <a:ea typeface="Roboto"/>
                <a:cs typeface="Roboto"/>
                <a:sym typeface="Roboto"/>
              </a:rPr>
              <a:t>9.Which themes have experienced the most significant change in average part count over time?</a:t>
            </a:r>
            <a:endParaRPr lang="en-US" sz="1800" b="1" dirty="0">
              <a:solidFill>
                <a:srgbClr val="2DC5FA"/>
              </a:solidFill>
              <a:latin typeface="Roboto"/>
              <a:ea typeface="Roboto"/>
              <a:cs typeface="Roboto"/>
              <a:sym typeface="Roboto"/>
            </a:endParaRPr>
          </a:p>
          <a:p>
            <a:pPr algn="just"/>
            <a:r>
              <a:rPr lang="en-US" sz="1200" b="1" dirty="0">
                <a:solidFill>
                  <a:srgbClr val="2DC5FA"/>
                </a:solidFill>
                <a:latin typeface="Roboto"/>
                <a:ea typeface="Roboto"/>
                <a:cs typeface="Roboto"/>
                <a:sym typeface="Roboto"/>
              </a:rPr>
              <a:t>Identify themes that have increased or decreased in complexity based on average part counts across years.</a:t>
            </a:r>
          </a:p>
        </p:txBody>
      </p:sp>
      <p:pic>
        <p:nvPicPr>
          <p:cNvPr id="3" name="Grafik 2">
            <a:extLst>
              <a:ext uri="{FF2B5EF4-FFF2-40B4-BE49-F238E27FC236}">
                <a16:creationId xmlns:a16="http://schemas.microsoft.com/office/drawing/2014/main" id="{31E7A739-42D3-6236-0A2E-3526326DFACF}"/>
              </a:ext>
            </a:extLst>
          </p:cNvPr>
          <p:cNvPicPr>
            <a:picLocks noChangeAspect="1"/>
          </p:cNvPicPr>
          <p:nvPr/>
        </p:nvPicPr>
        <p:blipFill>
          <a:blip r:embed="rId4"/>
          <a:stretch>
            <a:fillRect/>
          </a:stretch>
        </p:blipFill>
        <p:spPr>
          <a:xfrm>
            <a:off x="259646" y="1929491"/>
            <a:ext cx="2714141" cy="1813484"/>
          </a:xfrm>
          <a:prstGeom prst="rect">
            <a:avLst/>
          </a:prstGeom>
        </p:spPr>
      </p:pic>
      <p:pic>
        <p:nvPicPr>
          <p:cNvPr id="5" name="Grafik 4">
            <a:extLst>
              <a:ext uri="{FF2B5EF4-FFF2-40B4-BE49-F238E27FC236}">
                <a16:creationId xmlns:a16="http://schemas.microsoft.com/office/drawing/2014/main" id="{A1E4C525-CA41-E3D6-664D-0960AD975DEF}"/>
              </a:ext>
            </a:extLst>
          </p:cNvPr>
          <p:cNvPicPr>
            <a:picLocks noChangeAspect="1"/>
          </p:cNvPicPr>
          <p:nvPr/>
        </p:nvPicPr>
        <p:blipFill>
          <a:blip r:embed="rId5"/>
          <a:stretch>
            <a:fillRect/>
          </a:stretch>
        </p:blipFill>
        <p:spPr>
          <a:xfrm>
            <a:off x="3412284" y="1485039"/>
            <a:ext cx="5299892" cy="3158521"/>
          </a:xfrm>
          <a:prstGeom prst="rect">
            <a:avLst/>
          </a:prstGeom>
        </p:spPr>
      </p:pic>
      <p:pic>
        <p:nvPicPr>
          <p:cNvPr id="15364" name="Picture 4" descr="LEGO® Art: the new mosaic theme | New ...">
            <a:extLst>
              <a:ext uri="{FF2B5EF4-FFF2-40B4-BE49-F238E27FC236}">
                <a16:creationId xmlns:a16="http://schemas.microsoft.com/office/drawing/2014/main" id="{2474623A-DAC8-F39F-6EEE-92ED1E53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069" y="2425168"/>
            <a:ext cx="1241176" cy="124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12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246489" y="304737"/>
            <a:ext cx="8561811" cy="863674"/>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10. How do the number of sets and average part count correlate within each theme?</a:t>
            </a:r>
          </a:p>
          <a:p>
            <a:pPr algn="just"/>
            <a:r>
              <a:rPr lang="en-US" b="1" dirty="0">
                <a:solidFill>
                  <a:srgbClr val="2DC5FA"/>
                </a:solidFill>
                <a:latin typeface="Roboto"/>
                <a:ea typeface="Roboto"/>
                <a:cs typeface="Roboto"/>
                <a:sym typeface="Roboto"/>
              </a:rPr>
              <a:t>Analyze the relationship between the number of sets and the average part count for themes to see if more sets mean more complex designs.</a:t>
            </a:r>
          </a:p>
        </p:txBody>
      </p:sp>
      <p:pic>
        <p:nvPicPr>
          <p:cNvPr id="3" name="Grafik 2">
            <a:extLst>
              <a:ext uri="{FF2B5EF4-FFF2-40B4-BE49-F238E27FC236}">
                <a16:creationId xmlns:a16="http://schemas.microsoft.com/office/drawing/2014/main" id="{0FCFD69C-BB63-36B5-6E54-E6273C6EA5CF}"/>
              </a:ext>
            </a:extLst>
          </p:cNvPr>
          <p:cNvPicPr>
            <a:picLocks noChangeAspect="1"/>
          </p:cNvPicPr>
          <p:nvPr/>
        </p:nvPicPr>
        <p:blipFill>
          <a:blip r:embed="rId4"/>
          <a:stretch>
            <a:fillRect/>
          </a:stretch>
        </p:blipFill>
        <p:spPr>
          <a:xfrm>
            <a:off x="198432" y="2324004"/>
            <a:ext cx="3501784" cy="1217806"/>
          </a:xfrm>
          <a:prstGeom prst="rect">
            <a:avLst/>
          </a:prstGeom>
        </p:spPr>
      </p:pic>
      <p:pic>
        <p:nvPicPr>
          <p:cNvPr id="5" name="Grafik 4">
            <a:extLst>
              <a:ext uri="{FF2B5EF4-FFF2-40B4-BE49-F238E27FC236}">
                <a16:creationId xmlns:a16="http://schemas.microsoft.com/office/drawing/2014/main" id="{704DDDB4-2A9F-6A08-D34B-3F37441F4075}"/>
              </a:ext>
            </a:extLst>
          </p:cNvPr>
          <p:cNvPicPr>
            <a:picLocks noChangeAspect="1"/>
          </p:cNvPicPr>
          <p:nvPr/>
        </p:nvPicPr>
        <p:blipFill>
          <a:blip r:embed="rId5"/>
          <a:stretch>
            <a:fillRect/>
          </a:stretch>
        </p:blipFill>
        <p:spPr>
          <a:xfrm>
            <a:off x="3975579" y="1612985"/>
            <a:ext cx="5011970" cy="2989952"/>
          </a:xfrm>
          <a:prstGeom prst="rect">
            <a:avLst/>
          </a:prstGeom>
        </p:spPr>
      </p:pic>
      <p:pic>
        <p:nvPicPr>
          <p:cNvPr id="16386" name="Picture 2" descr="Lego MINIFIGURE The Riddler, BIG Purple Question on Chest">
            <a:extLst>
              <a:ext uri="{FF2B5EF4-FFF2-40B4-BE49-F238E27FC236}">
                <a16:creationId xmlns:a16="http://schemas.microsoft.com/office/drawing/2014/main" id="{ED98F441-CD49-396E-974A-192CFEBF30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5231" y="3727605"/>
            <a:ext cx="710935" cy="111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6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g2cee2b3916a_0_49"/>
          <p:cNvPicPr preferRelativeResize="0"/>
          <p:nvPr/>
        </p:nvPicPr>
        <p:blipFill rotWithShape="1">
          <a:blip r:embed="rId4">
            <a:alphaModFix/>
          </a:blip>
          <a:srcRect/>
          <a:stretch/>
        </p:blipFill>
        <p:spPr>
          <a:xfrm>
            <a:off x="7687625" y="-1096875"/>
            <a:ext cx="2599849" cy="2803224"/>
          </a:xfrm>
          <a:prstGeom prst="rect">
            <a:avLst/>
          </a:prstGeom>
          <a:noFill/>
          <a:ln>
            <a:noFill/>
          </a:ln>
        </p:spPr>
      </p:pic>
      <p:pic>
        <p:nvPicPr>
          <p:cNvPr id="138" name="Google Shape;138;g2cee2b3916a_0_49"/>
          <p:cNvPicPr preferRelativeResize="0"/>
          <p:nvPr/>
        </p:nvPicPr>
        <p:blipFill rotWithShape="1">
          <a:blip r:embed="rId4">
            <a:alphaModFix/>
          </a:blip>
          <a:srcRect/>
          <a:stretch/>
        </p:blipFill>
        <p:spPr>
          <a:xfrm>
            <a:off x="-809150" y="3742975"/>
            <a:ext cx="2599849" cy="2803224"/>
          </a:xfrm>
          <a:prstGeom prst="rect">
            <a:avLst/>
          </a:prstGeom>
          <a:noFill/>
          <a:ln>
            <a:noFill/>
          </a:ln>
        </p:spPr>
      </p:pic>
      <p:sp>
        <p:nvSpPr>
          <p:cNvPr id="139" name="Google Shape;139;g2cee2b3916a_0_4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i="0" u="none" strike="noStrike" cap="none">
                <a:solidFill>
                  <a:srgbClr val="64C3F5"/>
                </a:solidFill>
                <a:latin typeface="Roboto"/>
                <a:ea typeface="Roboto"/>
                <a:cs typeface="Roboto"/>
                <a:sym typeface="Roboto"/>
              </a:rPr>
              <a:t>Welcome</a:t>
            </a:r>
            <a:endParaRPr sz="1000" b="1" i="0" u="none" strike="noStrike" cap="none">
              <a:solidFill>
                <a:srgbClr val="64C3F5"/>
              </a:solidFill>
              <a:latin typeface="Roboto"/>
              <a:ea typeface="Roboto"/>
              <a:cs typeface="Roboto"/>
              <a:sym typeface="Roboto"/>
            </a:endParaRPr>
          </a:p>
        </p:txBody>
      </p:sp>
      <p:sp>
        <p:nvSpPr>
          <p:cNvPr id="142" name="Google Shape;142;g2cee2b3916a_0_49"/>
          <p:cNvSpPr txBox="1"/>
          <p:nvPr/>
        </p:nvSpPr>
        <p:spPr>
          <a:xfrm>
            <a:off x="311700" y="2334688"/>
            <a:ext cx="8520600" cy="440100"/>
          </a:xfrm>
          <a:prstGeom prst="rect">
            <a:avLst/>
          </a:prstGeom>
          <a:noFill/>
          <a:ln>
            <a:noFill/>
          </a:ln>
        </p:spPr>
        <p:txBody>
          <a:bodyPr spcFirstLastPara="1" wrap="square" lIns="91425" tIns="91425" rIns="91425" bIns="91425" anchor="b" anchorCtr="0">
            <a:noAutofit/>
          </a:bodyPr>
          <a:lstStyle/>
          <a:p>
            <a:pPr algn="ctr">
              <a:buSzPts val="1800"/>
            </a:pPr>
            <a:r>
              <a:rPr lang="en" sz="1800">
                <a:latin typeface="Roboto"/>
                <a:ea typeface="Roboto"/>
                <a:cs typeface="Roboto"/>
                <a:sym typeface="Roboto"/>
              </a:rPr>
              <a:t>Thank you!</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4">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4">
            <a:alphaModFix/>
          </a:blip>
          <a:srcRect/>
          <a:stretch/>
        </p:blipFill>
        <p:spPr>
          <a:xfrm>
            <a:off x="-809150" y="3742975"/>
            <a:ext cx="2599849" cy="2803224"/>
          </a:xfrm>
          <a:prstGeom prst="rect">
            <a:avLst/>
          </a:prstGeom>
          <a:noFill/>
          <a:ln>
            <a:noFill/>
          </a:ln>
        </p:spPr>
      </p:pic>
      <p:sp>
        <p:nvSpPr>
          <p:cNvPr id="66" name="Google Shape;66;p3"/>
          <p:cNvSpPr txBox="1"/>
          <p:nvPr/>
        </p:nvSpPr>
        <p:spPr>
          <a:xfrm>
            <a:off x="719375" y="842675"/>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EDA </a:t>
            </a:r>
          </a:p>
        </p:txBody>
      </p:sp>
      <p:sp>
        <p:nvSpPr>
          <p:cNvPr id="69" name="Google Shape;69;p3"/>
          <p:cNvSpPr txBox="1"/>
          <p:nvPr/>
        </p:nvSpPr>
        <p:spPr>
          <a:xfrm>
            <a:off x="4339150" y="923300"/>
            <a:ext cx="4156200" cy="359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STEP 1: </a:t>
            </a:r>
          </a:p>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Looking at the data and identifying missing Data</a:t>
            </a:r>
          </a:p>
          <a:p>
            <a:pPr marL="0" marR="0" lvl="0" indent="0" algn="l" rtl="0">
              <a:lnSpc>
                <a:spcPct val="115000"/>
              </a:lnSpc>
              <a:spcBef>
                <a:spcPts val="0"/>
              </a:spcBef>
              <a:spcAft>
                <a:spcPts val="0"/>
              </a:spcAft>
              <a:buClr>
                <a:schemeClr val="dk1"/>
              </a:buClr>
              <a:buSzPts val="1100"/>
              <a:buFont typeface="Arial"/>
              <a:buNone/>
            </a:pPr>
            <a:endParaRPr sz="1400" b="1" i="0" u="none" strike="noStrike" cap="none" dirty="0">
              <a:solidFill>
                <a:schemeClr val="dk1"/>
              </a:solidFill>
              <a:latin typeface="Roboto"/>
              <a:ea typeface="Roboto"/>
              <a:cs typeface="Roboto"/>
              <a:sym typeface="Roboto"/>
            </a:endParaRPr>
          </a:p>
          <a:p>
            <a:pPr marL="228600" indent="-228600">
              <a:lnSpc>
                <a:spcPct val="150000"/>
              </a:lnSpc>
              <a:buSzPts val="1100"/>
              <a:buAutoNum type="arabicPeriod"/>
            </a:pPr>
            <a:r>
              <a:rPr lang="en-US" sz="1100" dirty="0">
                <a:solidFill>
                  <a:schemeClr val="dk1"/>
                </a:solidFill>
                <a:latin typeface="Roboto"/>
                <a:ea typeface="Roboto"/>
                <a:cs typeface="Roboto"/>
              </a:rPr>
              <a:t>Created a dictionary with all the tables as </a:t>
            </a:r>
            <a:r>
              <a:rPr lang="en-US" sz="1100" dirty="0" err="1">
                <a:solidFill>
                  <a:schemeClr val="dk1"/>
                </a:solidFill>
                <a:latin typeface="Roboto"/>
                <a:ea typeface="Roboto"/>
                <a:cs typeface="Roboto"/>
              </a:rPr>
              <a:t>dataframes</a:t>
            </a:r>
            <a:endParaRPr lang="en-US" sz="1100" dirty="0">
              <a:solidFill>
                <a:schemeClr val="dk1"/>
              </a:solidFill>
              <a:latin typeface="Roboto"/>
              <a:ea typeface="Roboto"/>
              <a:cs typeface="Roboto"/>
            </a:endParaRPr>
          </a:p>
          <a:p>
            <a:pPr marL="228600" indent="-228600">
              <a:lnSpc>
                <a:spcPct val="150000"/>
              </a:lnSpc>
              <a:buSzPts val="1100"/>
              <a:buAutoNum type="arabicPeriod"/>
            </a:pPr>
            <a:endParaRPr lang="en-US" sz="1100" dirty="0">
              <a:solidFill>
                <a:schemeClr val="dk1"/>
              </a:solidFill>
              <a:latin typeface="Roboto"/>
              <a:ea typeface="Roboto"/>
              <a:cs typeface="Roboto"/>
            </a:endParaRPr>
          </a:p>
          <a:p>
            <a:pPr marL="228600" indent="-228600">
              <a:lnSpc>
                <a:spcPct val="150000"/>
              </a:lnSpc>
              <a:buSzPts val="1100"/>
              <a:buAutoNum type="arabicPeriod"/>
            </a:pPr>
            <a:r>
              <a:rPr lang="en-US" sz="1100" dirty="0">
                <a:solidFill>
                  <a:schemeClr val="dk1"/>
                </a:solidFill>
                <a:latin typeface="Roboto"/>
                <a:ea typeface="Roboto"/>
                <a:cs typeface="Roboto"/>
              </a:rPr>
              <a:t>This structure allows easy access to multiple datasets while keeping them organized.</a:t>
            </a:r>
          </a:p>
          <a:p>
            <a:pPr marL="228600" indent="-228600">
              <a:lnSpc>
                <a:spcPct val="150000"/>
              </a:lnSpc>
              <a:buSzPts val="1100"/>
              <a:buAutoNum type="arabicPeriod"/>
            </a:pPr>
            <a:endParaRPr lang="en-US" sz="1100" dirty="0">
              <a:solidFill>
                <a:schemeClr val="dk1"/>
              </a:solidFill>
              <a:latin typeface="Roboto"/>
              <a:ea typeface="Roboto"/>
              <a:cs typeface="Roboto"/>
            </a:endParaRPr>
          </a:p>
          <a:p>
            <a:pPr marL="228600" indent="-228600">
              <a:lnSpc>
                <a:spcPct val="150000"/>
              </a:lnSpc>
              <a:buSzPts val="1100"/>
              <a:buAutoNum type="arabicPeriod"/>
            </a:pPr>
            <a:r>
              <a:rPr lang="en-US" sz="1100" dirty="0">
                <a:solidFill>
                  <a:schemeClr val="dk1"/>
                </a:solidFill>
                <a:latin typeface="Roboto"/>
                <a:ea typeface="Roboto"/>
                <a:cs typeface="Roboto"/>
              </a:rPr>
              <a:t>Used a for loop to iterate through each dataset in the datasets dictionary.</a:t>
            </a:r>
          </a:p>
          <a:p>
            <a:pPr marL="228600" indent="-228600">
              <a:lnSpc>
                <a:spcPct val="150000"/>
              </a:lnSpc>
              <a:buSzPts val="1100"/>
              <a:buAutoNum type="arabicPeriod"/>
            </a:pPr>
            <a:r>
              <a:rPr lang="en-US" sz="1100" dirty="0">
                <a:solidFill>
                  <a:schemeClr val="dk1"/>
                </a:solidFill>
                <a:latin typeface="Roboto"/>
                <a:ea typeface="Roboto"/>
                <a:cs typeface="Roboto"/>
              </a:rPr>
              <a:t>For each </a:t>
            </a:r>
            <a:r>
              <a:rPr lang="en-US" sz="1100" dirty="0" err="1">
                <a:solidFill>
                  <a:schemeClr val="dk1"/>
                </a:solidFill>
                <a:latin typeface="Roboto"/>
                <a:ea typeface="Roboto"/>
                <a:cs typeface="Roboto"/>
              </a:rPr>
              <a:t>df</a:t>
            </a:r>
            <a:r>
              <a:rPr lang="en-US" sz="1100" dirty="0">
                <a:solidFill>
                  <a:schemeClr val="dk1"/>
                </a:solidFill>
                <a:latin typeface="Roboto"/>
                <a:ea typeface="Roboto"/>
                <a:cs typeface="Roboto"/>
              </a:rPr>
              <a:t>  applied .info(), .shape() etc. to get an overview over the data</a:t>
            </a:r>
            <a:endParaRPr lang="en" sz="1100" dirty="0">
              <a:solidFill>
                <a:schemeClr val="dk1"/>
              </a:solidFill>
              <a:latin typeface="Roboto"/>
              <a:ea typeface="Roboto"/>
              <a:cs typeface="Roboto"/>
            </a:endParaRPr>
          </a:p>
          <a:p>
            <a:pPr marL="228600" indent="-228600">
              <a:lnSpc>
                <a:spcPct val="150000"/>
              </a:lnSpc>
              <a:buSzPts val="1100"/>
              <a:buAutoNum type="arabicPeriod"/>
            </a:pPr>
            <a:endParaRPr lang="en" sz="1100" dirty="0">
              <a:solidFill>
                <a:schemeClr val="dk1"/>
              </a:solidFill>
              <a:latin typeface="Roboto"/>
              <a:ea typeface="Roboto"/>
              <a:cs typeface="Roboto"/>
            </a:endParaRPr>
          </a:p>
          <a:p>
            <a:pPr marL="457200">
              <a:lnSpc>
                <a:spcPct val="150000"/>
              </a:lnSpc>
              <a:buSzPts val="1000"/>
            </a:pPr>
            <a:endParaRPr lang="de-DE" sz="1000" dirty="0">
              <a:solidFill>
                <a:schemeClr val="dk1"/>
              </a:solidFill>
              <a:latin typeface="Roboto"/>
              <a:ea typeface="Roboto"/>
              <a:cs typeface="Roboto"/>
            </a:endParaRPr>
          </a:p>
          <a:p>
            <a:pPr>
              <a:lnSpc>
                <a:spcPct val="150000"/>
              </a:lnSpc>
              <a:buSzPts val="1000"/>
            </a:pPr>
            <a:endParaRPr lang="de-DE" sz="1000" dirty="0">
              <a:solidFill>
                <a:schemeClr val="dk1"/>
              </a:solidFill>
              <a:latin typeface="Roboto"/>
              <a:ea typeface="Roboto"/>
              <a:cs typeface="Roboto"/>
            </a:endParaRPr>
          </a:p>
          <a:p>
            <a:pPr algn="just">
              <a:buSzPts val="1100"/>
            </a:pPr>
            <a:endParaRPr lang="de-DE" sz="1000" dirty="0">
              <a:solidFill>
                <a:schemeClr val="dk1"/>
              </a:solidFill>
              <a:latin typeface="Roboto"/>
              <a:ea typeface="Roboto"/>
              <a:cs typeface="Roboto"/>
            </a:endParaRPr>
          </a:p>
          <a:p>
            <a:pPr algn="just">
              <a:buSzPts val="1000"/>
            </a:pPr>
            <a:endParaRPr lang="de-DE" sz="1000" dirty="0">
              <a:solidFill>
                <a:schemeClr val="dk1"/>
              </a:solidFill>
              <a:latin typeface="Roboto"/>
              <a:ea typeface="Roboto"/>
              <a:cs typeface="Roboto"/>
            </a:endParaRPr>
          </a:p>
        </p:txBody>
      </p:sp>
      <p:pic>
        <p:nvPicPr>
          <p:cNvPr id="2" name="Grafik 1">
            <a:extLst>
              <a:ext uri="{FF2B5EF4-FFF2-40B4-BE49-F238E27FC236}">
                <a16:creationId xmlns:a16="http://schemas.microsoft.com/office/drawing/2014/main" id="{F2EE34E2-CD51-70E8-D145-A8A92D4ED4A6}"/>
              </a:ext>
            </a:extLst>
          </p:cNvPr>
          <p:cNvPicPr>
            <a:picLocks noChangeAspect="1"/>
          </p:cNvPicPr>
          <p:nvPr/>
        </p:nvPicPr>
        <p:blipFill>
          <a:blip r:embed="rId5"/>
          <a:srcRect/>
          <a:stretch/>
        </p:blipFill>
        <p:spPr>
          <a:xfrm>
            <a:off x="669624" y="2203209"/>
            <a:ext cx="3064609" cy="2522409"/>
          </a:xfrm>
          <a:prstGeom prst="rect">
            <a:avLst/>
          </a:prstGeom>
        </p:spPr>
      </p:pic>
      <p:pic>
        <p:nvPicPr>
          <p:cNvPr id="4" name="Grafik 3">
            <a:extLst>
              <a:ext uri="{FF2B5EF4-FFF2-40B4-BE49-F238E27FC236}">
                <a16:creationId xmlns:a16="http://schemas.microsoft.com/office/drawing/2014/main" id="{17AA8C4A-F9D4-02A1-6126-99A6A9101A50}"/>
              </a:ext>
            </a:extLst>
          </p:cNvPr>
          <p:cNvPicPr>
            <a:picLocks noChangeAspect="1"/>
          </p:cNvPicPr>
          <p:nvPr/>
        </p:nvPicPr>
        <p:blipFill>
          <a:blip r:embed="rId6"/>
          <a:stretch>
            <a:fillRect/>
          </a:stretch>
        </p:blipFill>
        <p:spPr>
          <a:xfrm>
            <a:off x="669624" y="1299966"/>
            <a:ext cx="3282174" cy="812766"/>
          </a:xfrm>
          <a:prstGeom prst="rect">
            <a:avLst/>
          </a:prstGeom>
        </p:spPr>
      </p:pic>
      <p:pic>
        <p:nvPicPr>
          <p:cNvPr id="2053" name="Picture 5" descr="Light My Bricks LEGO Minifigur – Light ...">
            <a:extLst>
              <a:ext uri="{FF2B5EF4-FFF2-40B4-BE49-F238E27FC236}">
                <a16:creationId xmlns:a16="http://schemas.microsoft.com/office/drawing/2014/main" id="{CABC2445-9D0E-8986-96A5-A6C1B5452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902" y="428313"/>
            <a:ext cx="828723" cy="82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36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769393" y="3490266"/>
            <a:ext cx="2599849" cy="2803224"/>
          </a:xfrm>
          <a:prstGeom prst="rect">
            <a:avLst/>
          </a:prstGeom>
          <a:noFill/>
          <a:ln>
            <a:noFill/>
          </a:ln>
        </p:spPr>
      </p:pic>
      <p:sp>
        <p:nvSpPr>
          <p:cNvPr id="66" name="Google Shape;66;p3"/>
          <p:cNvSpPr txBox="1"/>
          <p:nvPr/>
        </p:nvSpPr>
        <p:spPr>
          <a:xfrm>
            <a:off x="759132" y="589966"/>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EDA </a:t>
            </a:r>
          </a:p>
        </p:txBody>
      </p:sp>
      <p:sp>
        <p:nvSpPr>
          <p:cNvPr id="69" name="Google Shape;69;p3"/>
          <p:cNvSpPr txBox="1"/>
          <p:nvPr/>
        </p:nvSpPr>
        <p:spPr>
          <a:xfrm>
            <a:off x="4378907" y="670591"/>
            <a:ext cx="4156200" cy="380231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STEP 2: </a:t>
            </a:r>
          </a:p>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Data Cleaning</a:t>
            </a:r>
          </a:p>
          <a:p>
            <a:pPr marL="0" marR="0" lvl="0" indent="0" algn="l" rtl="0">
              <a:lnSpc>
                <a:spcPct val="115000"/>
              </a:lnSpc>
              <a:spcBef>
                <a:spcPts val="0"/>
              </a:spcBef>
              <a:spcAft>
                <a:spcPts val="0"/>
              </a:spcAft>
              <a:buClr>
                <a:schemeClr val="dk1"/>
              </a:buClr>
              <a:buSzPts val="1100"/>
              <a:buFont typeface="Arial"/>
              <a:buNone/>
            </a:pPr>
            <a:endParaRPr sz="1400" b="1" i="0" u="none" strike="noStrike" cap="none" dirty="0">
              <a:solidFill>
                <a:schemeClr val="dk1"/>
              </a:solidFill>
              <a:latin typeface="Roboto"/>
              <a:ea typeface="Roboto"/>
              <a:cs typeface="Roboto"/>
              <a:sym typeface="Roboto"/>
            </a:endParaRPr>
          </a:p>
          <a:p>
            <a:pPr marL="228600" indent="-228600">
              <a:lnSpc>
                <a:spcPct val="150000"/>
              </a:lnSpc>
              <a:buSzPts val="1100"/>
              <a:buAutoNum type="arabicPeriod"/>
            </a:pPr>
            <a:r>
              <a:rPr lang="en-US" sz="1100" dirty="0">
                <a:solidFill>
                  <a:schemeClr val="dk1"/>
                </a:solidFill>
                <a:latin typeface="Roboto"/>
                <a:ea typeface="Roboto"/>
                <a:cs typeface="Roboto"/>
              </a:rPr>
              <a:t>Iterated Through Datasets: Used a for loop to access each dataset in the datasets dictionary.</a:t>
            </a:r>
          </a:p>
          <a:p>
            <a:pPr marL="228600" indent="-228600">
              <a:lnSpc>
                <a:spcPct val="150000"/>
              </a:lnSpc>
              <a:buSzPts val="1100"/>
              <a:buAutoNum type="arabicPeriod"/>
            </a:pPr>
            <a:r>
              <a:rPr lang="en-US" sz="1100" dirty="0">
                <a:solidFill>
                  <a:schemeClr val="dk1"/>
                </a:solidFill>
                <a:latin typeface="Roboto"/>
                <a:ea typeface="Roboto"/>
                <a:cs typeface="Roboto"/>
              </a:rPr>
              <a:t>Printed Overview Title: Displayed a title for each dataset to indicate which dataset is currently being explored.</a:t>
            </a:r>
          </a:p>
          <a:p>
            <a:pPr marL="228600" indent="-228600">
              <a:lnSpc>
                <a:spcPct val="150000"/>
              </a:lnSpc>
              <a:buSzPts val="1100"/>
              <a:buAutoNum type="arabicPeriod"/>
            </a:pPr>
            <a:r>
              <a:rPr lang="en-US" sz="1100" dirty="0">
                <a:solidFill>
                  <a:schemeClr val="dk1"/>
                </a:solidFill>
                <a:latin typeface="Roboto"/>
                <a:ea typeface="Roboto"/>
                <a:cs typeface="Roboto"/>
              </a:rPr>
              <a:t>Displayed First 10 </a:t>
            </a:r>
            <a:r>
              <a:rPr lang="en-US" sz="1100" dirty="0" err="1">
                <a:solidFill>
                  <a:schemeClr val="dk1"/>
                </a:solidFill>
                <a:latin typeface="Roboto"/>
                <a:ea typeface="Roboto"/>
                <a:cs typeface="Roboto"/>
              </a:rPr>
              <a:t>Rows:Used</a:t>
            </a:r>
            <a:r>
              <a:rPr lang="en-US" sz="1100" dirty="0">
                <a:solidFill>
                  <a:schemeClr val="dk1"/>
                </a:solidFill>
                <a:latin typeface="Roboto"/>
                <a:ea typeface="Roboto"/>
                <a:cs typeface="Roboto"/>
              </a:rPr>
              <a:t> </a:t>
            </a:r>
            <a:r>
              <a:rPr lang="en-US" sz="1100" dirty="0" err="1">
                <a:solidFill>
                  <a:schemeClr val="dk1"/>
                </a:solidFill>
                <a:latin typeface="Roboto"/>
                <a:ea typeface="Roboto"/>
                <a:cs typeface="Roboto"/>
              </a:rPr>
              <a:t>df.head</a:t>
            </a:r>
            <a:r>
              <a:rPr lang="en-US" sz="1100" dirty="0">
                <a:solidFill>
                  <a:schemeClr val="dk1"/>
                </a:solidFill>
                <a:latin typeface="Roboto"/>
                <a:ea typeface="Roboto"/>
                <a:cs typeface="Roboto"/>
              </a:rPr>
              <a:t>(10) to show the first 10 rows of each </a:t>
            </a:r>
            <a:r>
              <a:rPr lang="en-US" sz="1100" dirty="0" err="1">
                <a:solidFill>
                  <a:schemeClr val="dk1"/>
                </a:solidFill>
                <a:latin typeface="Roboto"/>
                <a:ea typeface="Roboto"/>
                <a:cs typeface="Roboto"/>
              </a:rPr>
              <a:t>DataFrame</a:t>
            </a:r>
            <a:r>
              <a:rPr lang="en-US" sz="1100" dirty="0">
                <a:solidFill>
                  <a:schemeClr val="dk1"/>
                </a:solidFill>
                <a:latin typeface="Roboto"/>
                <a:ea typeface="Roboto"/>
                <a:cs typeface="Roboto"/>
              </a:rPr>
              <a:t> for quick inspection of data structure and content.</a:t>
            </a:r>
          </a:p>
          <a:p>
            <a:pPr marL="228600" indent="-228600">
              <a:lnSpc>
                <a:spcPct val="150000"/>
              </a:lnSpc>
              <a:buSzPts val="1100"/>
              <a:buAutoNum type="arabicPeriod"/>
            </a:pPr>
            <a:r>
              <a:rPr lang="en-US" sz="1100" dirty="0">
                <a:solidFill>
                  <a:schemeClr val="dk1"/>
                </a:solidFill>
                <a:latin typeface="Roboto"/>
                <a:ea typeface="Roboto"/>
                <a:cs typeface="Roboto"/>
              </a:rPr>
              <a:t>Modified Colors Dataset: Replaced occurrences of "Unknown" in the name column of the colors </a:t>
            </a:r>
            <a:r>
              <a:rPr lang="en-US" sz="1100" dirty="0" err="1">
                <a:solidFill>
                  <a:schemeClr val="dk1"/>
                </a:solidFill>
                <a:latin typeface="Roboto"/>
                <a:ea typeface="Roboto"/>
                <a:cs typeface="Roboto"/>
              </a:rPr>
              <a:t>DataFrame</a:t>
            </a:r>
            <a:r>
              <a:rPr lang="en-US" sz="1100" dirty="0">
                <a:solidFill>
                  <a:schemeClr val="dk1"/>
                </a:solidFill>
                <a:latin typeface="Roboto"/>
                <a:ea typeface="Roboto"/>
                <a:cs typeface="Roboto"/>
              </a:rPr>
              <a:t> with "Blue2" using colors["name"].replace({"Unknown": "Blue2"}).</a:t>
            </a:r>
            <a:endParaRPr lang="en" sz="1100" dirty="0">
              <a:solidFill>
                <a:schemeClr val="dk1"/>
              </a:solidFill>
              <a:latin typeface="Roboto"/>
              <a:ea typeface="Roboto"/>
              <a:cs typeface="Roboto"/>
            </a:endParaRPr>
          </a:p>
          <a:p>
            <a:pPr marL="457200">
              <a:lnSpc>
                <a:spcPct val="150000"/>
              </a:lnSpc>
              <a:buSzPts val="1000"/>
            </a:pPr>
            <a:endParaRPr lang="de-DE" sz="1000" dirty="0">
              <a:solidFill>
                <a:schemeClr val="dk1"/>
              </a:solidFill>
              <a:latin typeface="Roboto"/>
              <a:ea typeface="Roboto"/>
              <a:cs typeface="Roboto"/>
            </a:endParaRPr>
          </a:p>
          <a:p>
            <a:pPr>
              <a:lnSpc>
                <a:spcPct val="150000"/>
              </a:lnSpc>
              <a:buSzPts val="1000"/>
            </a:pPr>
            <a:endParaRPr lang="de-DE" sz="1000" dirty="0">
              <a:solidFill>
                <a:schemeClr val="dk1"/>
              </a:solidFill>
              <a:latin typeface="Roboto"/>
              <a:ea typeface="Roboto"/>
              <a:cs typeface="Roboto"/>
            </a:endParaRPr>
          </a:p>
          <a:p>
            <a:pPr algn="just">
              <a:buSzPts val="1100"/>
            </a:pPr>
            <a:endParaRPr lang="de-DE" sz="1000" dirty="0">
              <a:solidFill>
                <a:schemeClr val="dk1"/>
              </a:solidFill>
              <a:latin typeface="Roboto"/>
              <a:ea typeface="Roboto"/>
              <a:cs typeface="Roboto"/>
            </a:endParaRPr>
          </a:p>
          <a:p>
            <a:pPr algn="just">
              <a:buSzPts val="1000"/>
            </a:pPr>
            <a:endParaRPr lang="de-DE" sz="1000" dirty="0">
              <a:solidFill>
                <a:schemeClr val="dk1"/>
              </a:solidFill>
              <a:latin typeface="Roboto"/>
              <a:ea typeface="Roboto"/>
              <a:cs typeface="Roboto"/>
            </a:endParaRPr>
          </a:p>
        </p:txBody>
      </p:sp>
      <p:pic>
        <p:nvPicPr>
          <p:cNvPr id="7" name="Grafik 6">
            <a:extLst>
              <a:ext uri="{FF2B5EF4-FFF2-40B4-BE49-F238E27FC236}">
                <a16:creationId xmlns:a16="http://schemas.microsoft.com/office/drawing/2014/main" id="{B9FD359E-4DBD-7AAC-D2FB-1E3782DD0816}"/>
              </a:ext>
            </a:extLst>
          </p:cNvPr>
          <p:cNvPicPr>
            <a:picLocks noChangeAspect="1"/>
          </p:cNvPicPr>
          <p:nvPr/>
        </p:nvPicPr>
        <p:blipFill>
          <a:blip r:embed="rId4"/>
          <a:stretch>
            <a:fillRect/>
          </a:stretch>
        </p:blipFill>
        <p:spPr>
          <a:xfrm>
            <a:off x="173726" y="1122002"/>
            <a:ext cx="1664029" cy="1643229"/>
          </a:xfrm>
          <a:prstGeom prst="rect">
            <a:avLst/>
          </a:prstGeom>
        </p:spPr>
      </p:pic>
      <p:pic>
        <p:nvPicPr>
          <p:cNvPr id="9" name="Grafik 8">
            <a:extLst>
              <a:ext uri="{FF2B5EF4-FFF2-40B4-BE49-F238E27FC236}">
                <a16:creationId xmlns:a16="http://schemas.microsoft.com/office/drawing/2014/main" id="{E4437C14-33A0-742D-87D5-E18C27977BF0}"/>
              </a:ext>
            </a:extLst>
          </p:cNvPr>
          <p:cNvPicPr>
            <a:picLocks noChangeAspect="1"/>
          </p:cNvPicPr>
          <p:nvPr/>
        </p:nvPicPr>
        <p:blipFill>
          <a:blip r:embed="rId5"/>
          <a:stretch>
            <a:fillRect/>
          </a:stretch>
        </p:blipFill>
        <p:spPr>
          <a:xfrm>
            <a:off x="2043620" y="3729474"/>
            <a:ext cx="1852551" cy="1014492"/>
          </a:xfrm>
          <a:prstGeom prst="rect">
            <a:avLst/>
          </a:prstGeom>
        </p:spPr>
      </p:pic>
      <p:pic>
        <p:nvPicPr>
          <p:cNvPr id="11" name="Grafik 10">
            <a:extLst>
              <a:ext uri="{FF2B5EF4-FFF2-40B4-BE49-F238E27FC236}">
                <a16:creationId xmlns:a16="http://schemas.microsoft.com/office/drawing/2014/main" id="{9129EC62-DD0D-A557-187A-FECB9422D135}"/>
              </a:ext>
            </a:extLst>
          </p:cNvPr>
          <p:cNvPicPr>
            <a:picLocks noChangeAspect="1"/>
          </p:cNvPicPr>
          <p:nvPr/>
        </p:nvPicPr>
        <p:blipFill>
          <a:blip r:embed="rId6"/>
          <a:stretch>
            <a:fillRect/>
          </a:stretch>
        </p:blipFill>
        <p:spPr>
          <a:xfrm>
            <a:off x="1166901" y="2973967"/>
            <a:ext cx="2268063" cy="232402"/>
          </a:xfrm>
          <a:prstGeom prst="rect">
            <a:avLst/>
          </a:prstGeom>
        </p:spPr>
      </p:pic>
      <p:cxnSp>
        <p:nvCxnSpPr>
          <p:cNvPr id="15" name="Verbinder: gewinkelt 14">
            <a:extLst>
              <a:ext uri="{FF2B5EF4-FFF2-40B4-BE49-F238E27FC236}">
                <a16:creationId xmlns:a16="http://schemas.microsoft.com/office/drawing/2014/main" id="{5549AEC4-57E0-39A0-502D-3D447F4297C6}"/>
              </a:ext>
            </a:extLst>
          </p:cNvPr>
          <p:cNvCxnSpPr>
            <a:cxnSpLocks/>
            <a:stCxn id="7" idx="2"/>
            <a:endCxn id="11" idx="1"/>
          </p:cNvCxnSpPr>
          <p:nvPr/>
        </p:nvCxnSpPr>
        <p:spPr>
          <a:xfrm rot="16200000" flipH="1">
            <a:off x="923853" y="2847119"/>
            <a:ext cx="324937" cy="161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0739FD81-2610-866A-352C-D3E3238FFAF6}"/>
              </a:ext>
            </a:extLst>
          </p:cNvPr>
          <p:cNvCxnSpPr>
            <a:cxnSpLocks/>
            <a:endCxn id="9" idx="1"/>
          </p:cNvCxnSpPr>
          <p:nvPr/>
        </p:nvCxnSpPr>
        <p:spPr>
          <a:xfrm rot="16200000" flipH="1">
            <a:off x="1425512" y="3618611"/>
            <a:ext cx="1030351" cy="205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Ultimate Guide To Clean Lego Bricks ...">
            <a:extLst>
              <a:ext uri="{FF2B5EF4-FFF2-40B4-BE49-F238E27FC236}">
                <a16:creationId xmlns:a16="http://schemas.microsoft.com/office/drawing/2014/main" id="{B17ACC4F-90B8-F7A3-C964-02FE8A4B82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265" y="251721"/>
            <a:ext cx="1776438" cy="118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78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415800" y="293249"/>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EDA </a:t>
            </a:r>
          </a:p>
        </p:txBody>
      </p:sp>
      <p:sp>
        <p:nvSpPr>
          <p:cNvPr id="69" name="Google Shape;69;p3"/>
          <p:cNvSpPr txBox="1"/>
          <p:nvPr/>
        </p:nvSpPr>
        <p:spPr>
          <a:xfrm>
            <a:off x="368800" y="835049"/>
            <a:ext cx="4156200" cy="380231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STEP 3: </a:t>
            </a:r>
          </a:p>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Univariate Analysis</a:t>
            </a:r>
            <a:endParaRPr sz="1400" b="1" i="0" u="none" strike="noStrike" cap="none" dirty="0">
              <a:solidFill>
                <a:schemeClr val="dk1"/>
              </a:solidFill>
              <a:latin typeface="Roboto"/>
              <a:ea typeface="Roboto"/>
              <a:cs typeface="Roboto"/>
              <a:sym typeface="Roboto"/>
            </a:endParaRPr>
          </a:p>
          <a:p>
            <a:pPr marL="228600" indent="-228600">
              <a:lnSpc>
                <a:spcPct val="150000"/>
              </a:lnSpc>
              <a:buSzPts val="1100"/>
              <a:buAutoNum type="arabicPeriod"/>
            </a:pPr>
            <a:r>
              <a:rPr lang="en-US" sz="1100" b="1" dirty="0">
                <a:solidFill>
                  <a:schemeClr val="dk1"/>
                </a:solidFill>
                <a:latin typeface="Roboto"/>
                <a:ea typeface="Roboto"/>
                <a:cs typeface="Roboto"/>
              </a:rPr>
              <a:t>Data Inspection: </a:t>
            </a:r>
            <a:r>
              <a:rPr lang="en-US" sz="1100" dirty="0">
                <a:solidFill>
                  <a:schemeClr val="dk1"/>
                </a:solidFill>
                <a:latin typeface="Roboto"/>
                <a:ea typeface="Roboto"/>
                <a:cs typeface="Roboto"/>
              </a:rPr>
              <a:t>Reviewed the structure of the LEGO sets dataset to understand its contents.</a:t>
            </a:r>
          </a:p>
          <a:p>
            <a:pPr marL="228600" indent="-228600">
              <a:lnSpc>
                <a:spcPct val="150000"/>
              </a:lnSpc>
              <a:buSzPts val="1100"/>
              <a:buAutoNum type="arabicPeriod"/>
            </a:pPr>
            <a:r>
              <a:rPr lang="en-US" sz="1100" b="1" dirty="0">
                <a:solidFill>
                  <a:schemeClr val="dk1"/>
                </a:solidFill>
                <a:latin typeface="Roboto"/>
                <a:ea typeface="Roboto"/>
                <a:cs typeface="Roboto"/>
              </a:rPr>
              <a:t>Frequency Analysis: </a:t>
            </a:r>
            <a:r>
              <a:rPr lang="en-US" sz="1100" dirty="0">
                <a:solidFill>
                  <a:schemeClr val="dk1"/>
                </a:solidFill>
                <a:latin typeface="Roboto"/>
                <a:ea typeface="Roboto"/>
                <a:cs typeface="Roboto"/>
              </a:rPr>
              <a:t>Analyzed the frequency of LEGO set names to identify the most commonly produced sets.</a:t>
            </a:r>
          </a:p>
          <a:p>
            <a:pPr marL="228600" indent="-228600">
              <a:lnSpc>
                <a:spcPct val="150000"/>
              </a:lnSpc>
              <a:buSzPts val="1100"/>
              <a:buAutoNum type="arabicPeriod"/>
            </a:pPr>
            <a:r>
              <a:rPr lang="en-US" sz="1100" b="1" dirty="0">
                <a:solidFill>
                  <a:schemeClr val="dk1"/>
                </a:solidFill>
                <a:latin typeface="Roboto"/>
                <a:ea typeface="Roboto"/>
                <a:cs typeface="Roboto"/>
              </a:rPr>
              <a:t>Top Sets Identification: </a:t>
            </a:r>
            <a:r>
              <a:rPr lang="en-US" sz="1100" dirty="0">
                <a:solidFill>
                  <a:schemeClr val="dk1"/>
                </a:solidFill>
                <a:latin typeface="Roboto"/>
                <a:ea typeface="Roboto"/>
                <a:cs typeface="Roboto"/>
              </a:rPr>
              <a:t>Focused on the top 10 sets based on production frequency for further analysis.</a:t>
            </a:r>
          </a:p>
          <a:p>
            <a:pPr marL="228600" indent="-228600">
              <a:lnSpc>
                <a:spcPct val="150000"/>
              </a:lnSpc>
              <a:buSzPts val="1100"/>
              <a:buAutoNum type="arabicPeriod"/>
            </a:pPr>
            <a:r>
              <a:rPr lang="en-US" sz="1100" b="1" dirty="0">
                <a:solidFill>
                  <a:schemeClr val="dk1"/>
                </a:solidFill>
                <a:latin typeface="Roboto"/>
                <a:ea typeface="Roboto"/>
                <a:cs typeface="Roboto"/>
              </a:rPr>
              <a:t>Trend Visualization: </a:t>
            </a:r>
            <a:r>
              <a:rPr lang="en-US" sz="1100" dirty="0">
                <a:solidFill>
                  <a:schemeClr val="dk1"/>
                </a:solidFill>
                <a:latin typeface="Roboto"/>
                <a:ea typeface="Roboto"/>
                <a:cs typeface="Roboto"/>
              </a:rPr>
              <a:t>Created visualizations to show the production trends of the top LEGO sets over the years.</a:t>
            </a:r>
            <a:endParaRPr lang="de-DE" sz="1000" dirty="0">
              <a:solidFill>
                <a:schemeClr val="dk1"/>
              </a:solidFill>
              <a:latin typeface="Roboto"/>
              <a:ea typeface="Roboto"/>
              <a:cs typeface="Roboto"/>
            </a:endParaRPr>
          </a:p>
          <a:p>
            <a:pPr>
              <a:lnSpc>
                <a:spcPct val="150000"/>
              </a:lnSpc>
              <a:buSzPts val="1000"/>
            </a:pPr>
            <a:endParaRPr lang="de-DE" sz="1000" dirty="0">
              <a:solidFill>
                <a:schemeClr val="dk1"/>
              </a:solidFill>
              <a:latin typeface="Roboto"/>
              <a:ea typeface="Roboto"/>
              <a:cs typeface="Roboto"/>
            </a:endParaRPr>
          </a:p>
          <a:p>
            <a:pPr algn="just">
              <a:buSzPts val="1100"/>
            </a:pPr>
            <a:endParaRPr lang="de-DE" sz="1000" dirty="0">
              <a:solidFill>
                <a:schemeClr val="dk1"/>
              </a:solidFill>
              <a:latin typeface="Roboto"/>
              <a:ea typeface="Roboto"/>
              <a:cs typeface="Roboto"/>
            </a:endParaRPr>
          </a:p>
          <a:p>
            <a:pPr algn="just">
              <a:buSzPts val="1000"/>
            </a:pPr>
            <a:endParaRPr lang="de-DE" sz="1000" dirty="0">
              <a:solidFill>
                <a:schemeClr val="dk1"/>
              </a:solidFill>
              <a:latin typeface="Roboto"/>
              <a:ea typeface="Roboto"/>
              <a:cs typeface="Roboto"/>
            </a:endParaRPr>
          </a:p>
        </p:txBody>
      </p:sp>
      <p:pic>
        <p:nvPicPr>
          <p:cNvPr id="6" name="Grafik 5">
            <a:extLst>
              <a:ext uri="{FF2B5EF4-FFF2-40B4-BE49-F238E27FC236}">
                <a16:creationId xmlns:a16="http://schemas.microsoft.com/office/drawing/2014/main" id="{A7EAFEE8-2365-6788-0C8E-5F2532577483}"/>
              </a:ext>
            </a:extLst>
          </p:cNvPr>
          <p:cNvPicPr>
            <a:picLocks noChangeAspect="1"/>
          </p:cNvPicPr>
          <p:nvPr/>
        </p:nvPicPr>
        <p:blipFill>
          <a:blip r:embed="rId4"/>
          <a:stretch>
            <a:fillRect/>
          </a:stretch>
        </p:blipFill>
        <p:spPr>
          <a:xfrm>
            <a:off x="4525000" y="1418465"/>
            <a:ext cx="4476584" cy="2405394"/>
          </a:xfrm>
          <a:prstGeom prst="rect">
            <a:avLst/>
          </a:prstGeom>
        </p:spPr>
      </p:pic>
      <p:pic>
        <p:nvPicPr>
          <p:cNvPr id="5123" name="Picture 3" descr="Geeky Guy — Minifiglabs.com">
            <a:extLst>
              <a:ext uri="{FF2B5EF4-FFF2-40B4-BE49-F238E27FC236}">
                <a16:creationId xmlns:a16="http://schemas.microsoft.com/office/drawing/2014/main" id="{A38E7654-208F-A7B0-6BDB-E2A2779DCA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32" t="6800" r="29223" b="13668"/>
          <a:stretch/>
        </p:blipFill>
        <p:spPr bwMode="auto">
          <a:xfrm>
            <a:off x="7562398" y="3911258"/>
            <a:ext cx="615499" cy="99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73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415800" y="293249"/>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EDA </a:t>
            </a:r>
          </a:p>
        </p:txBody>
      </p:sp>
      <p:sp>
        <p:nvSpPr>
          <p:cNvPr id="69" name="Google Shape;69;p3"/>
          <p:cNvSpPr txBox="1"/>
          <p:nvPr/>
        </p:nvSpPr>
        <p:spPr>
          <a:xfrm>
            <a:off x="368800" y="835049"/>
            <a:ext cx="4156200" cy="380231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STEP 4: </a:t>
            </a:r>
          </a:p>
          <a:p>
            <a:pPr marL="0" marR="0" lvl="0" indent="0" algn="l" rtl="0">
              <a:lnSpc>
                <a:spcPct val="150000"/>
              </a:lnSpc>
              <a:spcBef>
                <a:spcPts val="0"/>
              </a:spcBef>
              <a:spcAft>
                <a:spcPts val="0"/>
              </a:spcAft>
              <a:buClr>
                <a:srgbClr val="000000"/>
              </a:buClr>
              <a:buSzPts val="1100"/>
              <a:buFont typeface="Arial"/>
              <a:buNone/>
            </a:pPr>
            <a:r>
              <a:rPr lang="en-US" b="1" dirty="0">
                <a:solidFill>
                  <a:srgbClr val="2DC5FA"/>
                </a:solidFill>
                <a:latin typeface="Roboto"/>
                <a:ea typeface="Roboto"/>
                <a:cs typeface="Roboto"/>
                <a:sym typeface="Roboto"/>
              </a:rPr>
              <a:t>Bi-Variate Analysis</a:t>
            </a:r>
            <a:endParaRPr sz="1400" b="1" i="0" u="none" strike="noStrike" cap="none" dirty="0">
              <a:solidFill>
                <a:schemeClr val="dk1"/>
              </a:solidFill>
              <a:latin typeface="Roboto"/>
              <a:ea typeface="Roboto"/>
              <a:cs typeface="Roboto"/>
              <a:sym typeface="Roboto"/>
            </a:endParaRPr>
          </a:p>
          <a:p>
            <a:pPr marL="228600" indent="-228600">
              <a:lnSpc>
                <a:spcPct val="150000"/>
              </a:lnSpc>
              <a:buSzPts val="1100"/>
              <a:buAutoNum type="arabicPeriod"/>
            </a:pPr>
            <a:r>
              <a:rPr lang="en-US" sz="1100" b="1" dirty="0">
                <a:solidFill>
                  <a:schemeClr val="dk1"/>
                </a:solidFill>
                <a:latin typeface="Roboto"/>
                <a:ea typeface="Roboto"/>
                <a:cs typeface="Roboto"/>
              </a:rPr>
              <a:t>Data Merging: </a:t>
            </a:r>
            <a:r>
              <a:rPr lang="en-US" sz="1100" dirty="0">
                <a:solidFill>
                  <a:schemeClr val="dk1"/>
                </a:solidFill>
                <a:latin typeface="Roboto"/>
                <a:ea typeface="Roboto"/>
                <a:cs typeface="Roboto"/>
              </a:rPr>
              <a:t>Merged the </a:t>
            </a:r>
            <a:r>
              <a:rPr lang="en-US" sz="1100" dirty="0" err="1">
                <a:solidFill>
                  <a:schemeClr val="dk1"/>
                </a:solidFill>
                <a:latin typeface="Roboto"/>
                <a:ea typeface="Roboto"/>
                <a:cs typeface="Roboto"/>
              </a:rPr>
              <a:t>filtered_sets</a:t>
            </a:r>
            <a:r>
              <a:rPr lang="en-US" sz="1100" dirty="0">
                <a:solidFill>
                  <a:schemeClr val="dk1"/>
                </a:solidFill>
                <a:latin typeface="Roboto"/>
                <a:ea typeface="Roboto"/>
                <a:cs typeface="Roboto"/>
              </a:rPr>
              <a:t> </a:t>
            </a:r>
            <a:r>
              <a:rPr lang="en-US" sz="1100" dirty="0" err="1">
                <a:solidFill>
                  <a:schemeClr val="dk1"/>
                </a:solidFill>
                <a:latin typeface="Roboto"/>
                <a:ea typeface="Roboto"/>
                <a:cs typeface="Roboto"/>
              </a:rPr>
              <a:t>DataFrame</a:t>
            </a:r>
            <a:r>
              <a:rPr lang="en-US" sz="1100" dirty="0">
                <a:solidFill>
                  <a:schemeClr val="dk1"/>
                </a:solidFill>
                <a:latin typeface="Roboto"/>
                <a:ea typeface="Roboto"/>
                <a:cs typeface="Roboto"/>
              </a:rPr>
              <a:t> with the themes </a:t>
            </a:r>
            <a:r>
              <a:rPr lang="en-US" sz="1100" dirty="0" err="1">
                <a:solidFill>
                  <a:schemeClr val="dk1"/>
                </a:solidFill>
                <a:latin typeface="Roboto"/>
                <a:ea typeface="Roboto"/>
                <a:cs typeface="Roboto"/>
              </a:rPr>
              <a:t>DataFrame</a:t>
            </a:r>
            <a:r>
              <a:rPr lang="en-US" sz="1100" dirty="0">
                <a:solidFill>
                  <a:schemeClr val="dk1"/>
                </a:solidFill>
                <a:latin typeface="Roboto"/>
                <a:ea typeface="Roboto"/>
                <a:cs typeface="Roboto"/>
              </a:rPr>
              <a:t> based on the </a:t>
            </a:r>
            <a:r>
              <a:rPr lang="en-US" sz="1100" dirty="0" err="1">
                <a:solidFill>
                  <a:schemeClr val="dk1"/>
                </a:solidFill>
                <a:latin typeface="Roboto"/>
                <a:ea typeface="Roboto"/>
                <a:cs typeface="Roboto"/>
              </a:rPr>
              <a:t>theme_id</a:t>
            </a:r>
            <a:r>
              <a:rPr lang="en-US" sz="1100" dirty="0">
                <a:solidFill>
                  <a:schemeClr val="dk1"/>
                </a:solidFill>
                <a:latin typeface="Roboto"/>
                <a:ea typeface="Roboto"/>
                <a:cs typeface="Roboto"/>
              </a:rPr>
              <a:t> column from the sets and the id column from themes. </a:t>
            </a:r>
          </a:p>
          <a:p>
            <a:pPr marL="228600" indent="-228600">
              <a:lnSpc>
                <a:spcPct val="150000"/>
              </a:lnSpc>
              <a:buSzPts val="1100"/>
              <a:buAutoNum type="arabicPeriod"/>
            </a:pPr>
            <a:endParaRPr lang="en-US" sz="1100" dirty="0">
              <a:solidFill>
                <a:schemeClr val="dk1"/>
              </a:solidFill>
              <a:latin typeface="Roboto"/>
              <a:ea typeface="Roboto"/>
              <a:cs typeface="Roboto"/>
            </a:endParaRPr>
          </a:p>
          <a:p>
            <a:pPr marL="228600" indent="-228600">
              <a:lnSpc>
                <a:spcPct val="150000"/>
              </a:lnSpc>
              <a:buSzPts val="1100"/>
              <a:buAutoNum type="arabicPeriod"/>
            </a:pPr>
            <a:r>
              <a:rPr lang="en-US" sz="1100" b="1" dirty="0">
                <a:solidFill>
                  <a:schemeClr val="dk1"/>
                </a:solidFill>
                <a:latin typeface="Roboto"/>
                <a:ea typeface="Roboto"/>
                <a:cs typeface="Roboto"/>
              </a:rPr>
              <a:t>Theme Count Analysis: </a:t>
            </a:r>
            <a:r>
              <a:rPr lang="en-US" sz="1100" dirty="0">
                <a:solidFill>
                  <a:schemeClr val="dk1"/>
                </a:solidFill>
                <a:latin typeface="Roboto"/>
                <a:ea typeface="Roboto"/>
                <a:cs typeface="Roboto"/>
              </a:rPr>
              <a:t>Analyzed the themes associated with the top LEGO sets by calculating the frequency of each theme using </a:t>
            </a:r>
            <a:r>
              <a:rPr lang="en-US" sz="1100" dirty="0" err="1">
                <a:solidFill>
                  <a:schemeClr val="dk1"/>
                </a:solidFill>
                <a:latin typeface="Roboto"/>
                <a:ea typeface="Roboto"/>
                <a:cs typeface="Roboto"/>
              </a:rPr>
              <a:t>value_counts</a:t>
            </a:r>
            <a:r>
              <a:rPr lang="en-US" sz="1100" dirty="0">
                <a:solidFill>
                  <a:schemeClr val="dk1"/>
                </a:solidFill>
                <a:latin typeface="Roboto"/>
                <a:ea typeface="Roboto"/>
                <a:cs typeface="Roboto"/>
              </a:rPr>
              <a:t>().</a:t>
            </a:r>
          </a:p>
          <a:p>
            <a:pPr marL="228600" indent="-228600">
              <a:lnSpc>
                <a:spcPct val="150000"/>
              </a:lnSpc>
              <a:buSzPts val="1100"/>
              <a:buAutoNum type="arabicPeriod"/>
            </a:pPr>
            <a:endParaRPr lang="en-US" sz="1100" dirty="0">
              <a:solidFill>
                <a:schemeClr val="dk1"/>
              </a:solidFill>
              <a:latin typeface="Roboto"/>
              <a:ea typeface="Roboto"/>
              <a:cs typeface="Roboto"/>
            </a:endParaRPr>
          </a:p>
          <a:p>
            <a:pPr marL="228600" indent="-228600">
              <a:lnSpc>
                <a:spcPct val="150000"/>
              </a:lnSpc>
              <a:buSzPts val="1100"/>
              <a:buAutoNum type="arabicPeriod"/>
            </a:pPr>
            <a:r>
              <a:rPr lang="en-US" sz="1100" b="1" dirty="0">
                <a:solidFill>
                  <a:schemeClr val="dk1"/>
                </a:solidFill>
                <a:latin typeface="Roboto"/>
                <a:ea typeface="Roboto"/>
                <a:cs typeface="Roboto"/>
              </a:rPr>
              <a:t>Top Themes Display: </a:t>
            </a:r>
            <a:r>
              <a:rPr lang="en-US" sz="1100" dirty="0">
                <a:solidFill>
                  <a:schemeClr val="dk1"/>
                </a:solidFill>
                <a:latin typeface="Roboto"/>
                <a:ea typeface="Roboto"/>
                <a:cs typeface="Roboto"/>
              </a:rPr>
              <a:t>Printed the counts of the top themes to understand the distribution and prominence of different themes in the dataset.</a:t>
            </a:r>
            <a:endParaRPr lang="de-DE" sz="1000" dirty="0">
              <a:solidFill>
                <a:schemeClr val="dk1"/>
              </a:solidFill>
              <a:latin typeface="Roboto"/>
              <a:ea typeface="Roboto"/>
              <a:cs typeface="Roboto"/>
            </a:endParaRPr>
          </a:p>
          <a:p>
            <a:pPr algn="just">
              <a:buSzPts val="1100"/>
            </a:pPr>
            <a:endParaRPr lang="de-DE" sz="1000" dirty="0">
              <a:solidFill>
                <a:schemeClr val="dk1"/>
              </a:solidFill>
              <a:latin typeface="Roboto"/>
              <a:ea typeface="Roboto"/>
              <a:cs typeface="Roboto"/>
            </a:endParaRPr>
          </a:p>
          <a:p>
            <a:pPr algn="just">
              <a:buSzPts val="1000"/>
            </a:pPr>
            <a:endParaRPr lang="de-DE" sz="1000" dirty="0">
              <a:solidFill>
                <a:schemeClr val="dk1"/>
              </a:solidFill>
              <a:latin typeface="Roboto"/>
              <a:ea typeface="Roboto"/>
              <a:cs typeface="Roboto"/>
            </a:endParaRPr>
          </a:p>
        </p:txBody>
      </p:sp>
      <p:pic>
        <p:nvPicPr>
          <p:cNvPr id="9" name="Grafik 8">
            <a:extLst>
              <a:ext uri="{FF2B5EF4-FFF2-40B4-BE49-F238E27FC236}">
                <a16:creationId xmlns:a16="http://schemas.microsoft.com/office/drawing/2014/main" id="{74702877-9732-07AD-B3B5-E111ADAE597F}"/>
              </a:ext>
            </a:extLst>
          </p:cNvPr>
          <p:cNvPicPr>
            <a:picLocks noChangeAspect="1"/>
          </p:cNvPicPr>
          <p:nvPr/>
        </p:nvPicPr>
        <p:blipFill>
          <a:blip r:embed="rId4"/>
          <a:stretch>
            <a:fillRect/>
          </a:stretch>
        </p:blipFill>
        <p:spPr>
          <a:xfrm>
            <a:off x="5392040" y="1884743"/>
            <a:ext cx="2962688" cy="2381582"/>
          </a:xfrm>
          <a:prstGeom prst="rect">
            <a:avLst/>
          </a:prstGeom>
        </p:spPr>
      </p:pic>
      <p:pic>
        <p:nvPicPr>
          <p:cNvPr id="6147" name="Picture 3" descr="Lego's new Minifigure Factory lets you ...">
            <a:extLst>
              <a:ext uri="{FF2B5EF4-FFF2-40B4-BE49-F238E27FC236}">
                <a16:creationId xmlns:a16="http://schemas.microsoft.com/office/drawing/2014/main" id="{DCD7F7A5-50D1-BF48-C10C-9D74782B04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9" t="16955" r="52732" b="10642"/>
          <a:stretch/>
        </p:blipFill>
        <p:spPr bwMode="auto">
          <a:xfrm>
            <a:off x="6454358" y="444313"/>
            <a:ext cx="1001865" cy="12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43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4">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4">
            <a:alphaModFix/>
          </a:blip>
          <a:srcRect/>
          <a:stretch/>
        </p:blipFill>
        <p:spPr>
          <a:xfrm>
            <a:off x="-809150" y="3742975"/>
            <a:ext cx="2599849" cy="2803224"/>
          </a:xfrm>
          <a:prstGeom prst="rect">
            <a:avLst/>
          </a:prstGeom>
          <a:noFill/>
          <a:ln>
            <a:noFill/>
          </a:ln>
        </p:spPr>
      </p:pic>
      <p:sp>
        <p:nvSpPr>
          <p:cNvPr id="66" name="Google Shape;66;p3"/>
          <p:cNvSpPr txBox="1"/>
          <p:nvPr/>
        </p:nvSpPr>
        <p:spPr>
          <a:xfrm>
            <a:off x="723638" y="475967"/>
            <a:ext cx="4156200" cy="541800"/>
          </a:xfrm>
          <a:prstGeom prst="rect">
            <a:avLst/>
          </a:prstGeom>
          <a:noFill/>
          <a:ln>
            <a:noFill/>
          </a:ln>
        </p:spPr>
        <p:txBody>
          <a:bodyPr spcFirstLastPara="1" wrap="square" lIns="91425" tIns="91425" rIns="91425" bIns="91425" anchor="t" anchorCtr="0">
            <a:noAutofit/>
          </a:bodyPr>
          <a:lstStyle/>
          <a:p>
            <a:pPr algn="just"/>
            <a:r>
              <a:rPr lang="en" sz="1800" b="1" dirty="0">
                <a:solidFill>
                  <a:srgbClr val="2DC5FA"/>
                </a:solidFill>
                <a:latin typeface="Roboto"/>
                <a:ea typeface="Roboto"/>
                <a:cs typeface="Roboto"/>
                <a:sym typeface="Roboto"/>
              </a:rPr>
              <a:t>Data Quality Issues &amp; Fixes</a:t>
            </a:r>
            <a:endParaRPr lang="de-DE" dirty="0"/>
          </a:p>
        </p:txBody>
      </p:sp>
      <p:sp>
        <p:nvSpPr>
          <p:cNvPr id="7" name="Textfeld 6">
            <a:extLst>
              <a:ext uri="{FF2B5EF4-FFF2-40B4-BE49-F238E27FC236}">
                <a16:creationId xmlns:a16="http://schemas.microsoft.com/office/drawing/2014/main" id="{782CB2CF-A27E-089C-E0A4-25B79F58BC1B}"/>
              </a:ext>
            </a:extLst>
          </p:cNvPr>
          <p:cNvSpPr txBox="1"/>
          <p:nvPr/>
        </p:nvSpPr>
        <p:spPr>
          <a:xfrm>
            <a:off x="723638" y="1095318"/>
            <a:ext cx="3760897" cy="3616375"/>
          </a:xfrm>
          <a:prstGeom prst="rect">
            <a:avLst/>
          </a:prstGeom>
          <a:noFill/>
        </p:spPr>
        <p:txBody>
          <a:bodyPr wrap="square">
            <a:spAutoFit/>
          </a:bodyPr>
          <a:lstStyle/>
          <a:p>
            <a:r>
              <a:rPr lang="en-US" sz="1100" b="1" dirty="0"/>
              <a:t>1. Empty </a:t>
            </a:r>
            <a:r>
              <a:rPr lang="en-US" sz="1100" b="1" dirty="0" err="1"/>
              <a:t>parent_id</a:t>
            </a:r>
            <a:r>
              <a:rPr lang="en-US" sz="1100" b="1" dirty="0"/>
              <a:t> Values in themes.csv</a:t>
            </a:r>
          </a:p>
          <a:p>
            <a:pPr marL="228600" indent="-228600">
              <a:buAutoNum type="arabicPeriod"/>
            </a:pPr>
            <a:endParaRPr lang="en-US" sz="1100" b="1" dirty="0"/>
          </a:p>
          <a:p>
            <a:r>
              <a:rPr lang="en-US" sz="1100" b="1" dirty="0"/>
              <a:t>Issue: </a:t>
            </a:r>
            <a:r>
              <a:rPr lang="en-US" sz="1100" dirty="0"/>
              <a:t>Empty strings instead of NULLs caused load errors.</a:t>
            </a:r>
          </a:p>
          <a:p>
            <a:r>
              <a:rPr lang="en-US" sz="1100" b="1" dirty="0"/>
              <a:t>Fix: </a:t>
            </a:r>
            <a:r>
              <a:rPr lang="en-US" sz="1100" dirty="0"/>
              <a:t>Replaced empty strings with NULL values; modified the CSV using the NULLIF function.</a:t>
            </a:r>
          </a:p>
          <a:p>
            <a:endParaRPr lang="en-US" sz="1100" dirty="0"/>
          </a:p>
          <a:p>
            <a:r>
              <a:rPr lang="en-US" sz="1100" b="1" dirty="0"/>
              <a:t>2. String Values in </a:t>
            </a:r>
            <a:r>
              <a:rPr lang="en-US" sz="1100" b="1" dirty="0" err="1"/>
              <a:t>is_trans</a:t>
            </a:r>
            <a:r>
              <a:rPr lang="en-US" sz="1100" b="1" dirty="0"/>
              <a:t> Column in colors.csv</a:t>
            </a:r>
          </a:p>
          <a:p>
            <a:endParaRPr lang="en-US" sz="1100" b="1" dirty="0"/>
          </a:p>
          <a:p>
            <a:r>
              <a:rPr lang="en-US" sz="1100" b="1" dirty="0"/>
              <a:t>Issue: </a:t>
            </a:r>
            <a:r>
              <a:rPr lang="en-US" sz="1100" dirty="0"/>
              <a:t>Contained 'f' and 't' instead of 0 and 1, leading to type mismatch errors.</a:t>
            </a:r>
          </a:p>
          <a:p>
            <a:r>
              <a:rPr lang="en-US" sz="1100" b="1" dirty="0"/>
              <a:t>Fix: </a:t>
            </a:r>
            <a:r>
              <a:rPr lang="en-US" sz="1100" dirty="0"/>
              <a:t>Replaced 'f' with 0 and 't' with 1; created a new CSV with corrected values.</a:t>
            </a:r>
          </a:p>
          <a:p>
            <a:endParaRPr lang="en-US" sz="1100" dirty="0"/>
          </a:p>
          <a:p>
            <a:r>
              <a:rPr lang="en-US" sz="1100" b="1" dirty="0"/>
              <a:t>3. String Values in </a:t>
            </a:r>
            <a:r>
              <a:rPr lang="en-US" sz="1100" b="1" dirty="0" err="1"/>
              <a:t>is_spare</a:t>
            </a:r>
            <a:r>
              <a:rPr lang="en-US" sz="1100" b="1" dirty="0"/>
              <a:t> Column in inventory_parts.csv</a:t>
            </a:r>
          </a:p>
          <a:p>
            <a:endParaRPr lang="en-US" sz="1100" b="1" dirty="0"/>
          </a:p>
          <a:p>
            <a:r>
              <a:rPr lang="en-US" sz="1100" b="1" dirty="0"/>
              <a:t>Issue: </a:t>
            </a:r>
            <a:r>
              <a:rPr lang="en-US" sz="1100" dirty="0"/>
              <a:t>Used 'f' and 't' instead of numeric values (0 and 1).</a:t>
            </a:r>
          </a:p>
          <a:p>
            <a:r>
              <a:rPr lang="en-US" sz="1100" b="1" dirty="0"/>
              <a:t>Fix: </a:t>
            </a:r>
            <a:r>
              <a:rPr lang="en-US" sz="1100" dirty="0"/>
              <a:t>Converted 'f' to 0 and 't' to 1; generated a corrected CSV for successful loading.</a:t>
            </a:r>
            <a:endParaRPr lang="en-DE" sz="1100" dirty="0"/>
          </a:p>
        </p:txBody>
      </p:sp>
      <p:sp>
        <p:nvSpPr>
          <p:cNvPr id="9" name="Textfeld 8">
            <a:extLst>
              <a:ext uri="{FF2B5EF4-FFF2-40B4-BE49-F238E27FC236}">
                <a16:creationId xmlns:a16="http://schemas.microsoft.com/office/drawing/2014/main" id="{F2AC1A3E-731A-2D89-12B3-FEDB5B13B154}"/>
              </a:ext>
            </a:extLst>
          </p:cNvPr>
          <p:cNvSpPr txBox="1"/>
          <p:nvPr/>
        </p:nvSpPr>
        <p:spPr>
          <a:xfrm>
            <a:off x="4806534" y="1095318"/>
            <a:ext cx="4001766" cy="2292935"/>
          </a:xfrm>
          <a:prstGeom prst="rect">
            <a:avLst/>
          </a:prstGeom>
          <a:noFill/>
        </p:spPr>
        <p:txBody>
          <a:bodyPr wrap="square">
            <a:spAutoFit/>
          </a:bodyPr>
          <a:lstStyle/>
          <a:p>
            <a:r>
              <a:rPr lang="en-US" sz="1100" b="1" dirty="0"/>
              <a:t>5. Duplicate Entries in inventory_parts.csv</a:t>
            </a:r>
            <a:endParaRPr lang="en-US" sz="1100" dirty="0"/>
          </a:p>
          <a:p>
            <a:endParaRPr lang="en-US" sz="1100" b="1" dirty="0"/>
          </a:p>
          <a:p>
            <a:r>
              <a:rPr lang="en-US" sz="1100" b="1" dirty="0"/>
              <a:t>Issue: </a:t>
            </a:r>
            <a:r>
              <a:rPr lang="en-US" sz="1100" dirty="0"/>
              <a:t>Duplicate primary key entries caused load errors.</a:t>
            </a:r>
          </a:p>
          <a:p>
            <a:r>
              <a:rPr lang="en-US" sz="1100" b="1" dirty="0"/>
              <a:t>Fix: </a:t>
            </a:r>
            <a:r>
              <a:rPr lang="en-US" sz="1100" dirty="0"/>
              <a:t>Identified and removed duplicates; created a new CSV without duplicate rows.</a:t>
            </a:r>
          </a:p>
          <a:p>
            <a:endParaRPr lang="en-US" sz="1100" dirty="0"/>
          </a:p>
          <a:p>
            <a:endParaRPr lang="en-US" sz="1100" dirty="0"/>
          </a:p>
          <a:p>
            <a:r>
              <a:rPr lang="en-US" sz="1100" b="1" dirty="0"/>
              <a:t>6. Missing </a:t>
            </a:r>
            <a:r>
              <a:rPr lang="en-US" sz="1100" b="1" dirty="0" err="1"/>
              <a:t>part_num</a:t>
            </a:r>
            <a:r>
              <a:rPr lang="en-US" sz="1100" b="1" dirty="0"/>
              <a:t> Values in inventory_parts.csv</a:t>
            </a:r>
          </a:p>
          <a:p>
            <a:endParaRPr lang="en-US" sz="1100" b="1" dirty="0"/>
          </a:p>
          <a:p>
            <a:r>
              <a:rPr lang="en-US" sz="1100" b="1" dirty="0"/>
              <a:t>Issue: </a:t>
            </a:r>
            <a:r>
              <a:rPr lang="en-US" sz="1100" dirty="0"/>
              <a:t>Some </a:t>
            </a:r>
            <a:r>
              <a:rPr lang="en-US" sz="1100" dirty="0" err="1"/>
              <a:t>part_num</a:t>
            </a:r>
            <a:r>
              <a:rPr lang="en-US" sz="1100" dirty="0"/>
              <a:t> values did not exist in parts.csv, causing foreign key violations.</a:t>
            </a:r>
          </a:p>
          <a:p>
            <a:r>
              <a:rPr lang="en-US" sz="1100" b="1" dirty="0"/>
              <a:t>Fix: </a:t>
            </a:r>
            <a:r>
              <a:rPr lang="en-US" sz="1100" dirty="0"/>
              <a:t>Cross-referenced and removed invalid </a:t>
            </a:r>
            <a:r>
              <a:rPr lang="en-US" sz="1100" dirty="0" err="1"/>
              <a:t>part_num</a:t>
            </a:r>
            <a:r>
              <a:rPr lang="en-US" sz="1100" dirty="0"/>
              <a:t> entries; generated a cleaned CSV.</a:t>
            </a:r>
            <a:endParaRPr lang="en-DE" sz="1100" dirty="0"/>
          </a:p>
        </p:txBody>
      </p:sp>
      <p:cxnSp>
        <p:nvCxnSpPr>
          <p:cNvPr id="14" name="Gerader Verbinder 13">
            <a:extLst>
              <a:ext uri="{FF2B5EF4-FFF2-40B4-BE49-F238E27FC236}">
                <a16:creationId xmlns:a16="http://schemas.microsoft.com/office/drawing/2014/main" id="{B30D0856-DFD6-29E4-A9EA-B5FCDA394C3C}"/>
              </a:ext>
            </a:extLst>
          </p:cNvPr>
          <p:cNvCxnSpPr>
            <a:cxnSpLocks/>
          </p:cNvCxnSpPr>
          <p:nvPr/>
        </p:nvCxnSpPr>
        <p:spPr>
          <a:xfrm>
            <a:off x="811033" y="3427012"/>
            <a:ext cx="3514477"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Gerader Verbinder 16">
            <a:extLst>
              <a:ext uri="{FF2B5EF4-FFF2-40B4-BE49-F238E27FC236}">
                <a16:creationId xmlns:a16="http://schemas.microsoft.com/office/drawing/2014/main" id="{E29CD4B1-51BF-CB0C-28F7-89CAA2C258E0}"/>
              </a:ext>
            </a:extLst>
          </p:cNvPr>
          <p:cNvCxnSpPr>
            <a:cxnSpLocks/>
          </p:cNvCxnSpPr>
          <p:nvPr/>
        </p:nvCxnSpPr>
        <p:spPr>
          <a:xfrm>
            <a:off x="811033" y="2251544"/>
            <a:ext cx="3514477"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Gerader Verbinder 17">
            <a:extLst>
              <a:ext uri="{FF2B5EF4-FFF2-40B4-BE49-F238E27FC236}">
                <a16:creationId xmlns:a16="http://schemas.microsoft.com/office/drawing/2014/main" id="{181F9A6A-F72A-537E-534D-3DBE06B6EC03}"/>
              </a:ext>
            </a:extLst>
          </p:cNvPr>
          <p:cNvCxnSpPr>
            <a:cxnSpLocks/>
          </p:cNvCxnSpPr>
          <p:nvPr/>
        </p:nvCxnSpPr>
        <p:spPr>
          <a:xfrm>
            <a:off x="4879838" y="2236966"/>
            <a:ext cx="3514477"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3522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7" name="Google Shape;67;p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i="0" u="none" strike="noStrike" cap="none">
                <a:solidFill>
                  <a:srgbClr val="64C3F5"/>
                </a:solidFill>
                <a:latin typeface="Roboto"/>
                <a:ea typeface="Roboto"/>
                <a:cs typeface="Roboto"/>
                <a:sym typeface="Roboto"/>
              </a:rPr>
              <a:t>Welcome</a:t>
            </a:r>
            <a:endParaRPr sz="1000" b="1" i="0" u="none" strike="noStrike" cap="none">
              <a:solidFill>
                <a:srgbClr val="64C3F5"/>
              </a:solidFill>
              <a:latin typeface="Roboto"/>
              <a:ea typeface="Roboto"/>
              <a:cs typeface="Roboto"/>
              <a:sym typeface="Roboto"/>
            </a:endParaRPr>
          </a:p>
        </p:txBody>
      </p:sp>
      <p:sp>
        <p:nvSpPr>
          <p:cNvPr id="3" name="Google Shape;54;p1">
            <a:extLst>
              <a:ext uri="{FF2B5EF4-FFF2-40B4-BE49-F238E27FC236}">
                <a16:creationId xmlns:a16="http://schemas.microsoft.com/office/drawing/2014/main" id="{FC3F3FE9-4854-8E62-72DF-D675D253B388}"/>
              </a:ext>
            </a:extLst>
          </p:cNvPr>
          <p:cNvSpPr txBox="1"/>
          <p:nvPr/>
        </p:nvSpPr>
        <p:spPr>
          <a:xfrm>
            <a:off x="311700" y="2401950"/>
            <a:ext cx="8520600" cy="812400"/>
          </a:xfrm>
          <a:prstGeom prst="rect">
            <a:avLst/>
          </a:prstGeom>
          <a:noFill/>
          <a:ln>
            <a:noFill/>
          </a:ln>
        </p:spPr>
        <p:txBody>
          <a:bodyPr spcFirstLastPara="1" wrap="square" lIns="91425" tIns="91425" rIns="91425" bIns="91425" anchor="b" anchorCtr="0">
            <a:noAutofit/>
          </a:bodyPr>
          <a:lstStyle/>
          <a:p>
            <a:pPr algn="ctr"/>
            <a:r>
              <a:rPr lang="en" sz="1800" b="1" dirty="0">
                <a:solidFill>
                  <a:srgbClr val="1F2328"/>
                </a:solidFill>
                <a:ea typeface="Roboto"/>
                <a:sym typeface="Roboto"/>
              </a:rPr>
              <a:t>SQL -Creating Database &amp; Tables</a:t>
            </a:r>
            <a:endParaRPr lang="de-DE" dirty="0"/>
          </a:p>
        </p:txBody>
      </p:sp>
      <p:pic>
        <p:nvPicPr>
          <p:cNvPr id="7" name="Google Shape;56;p1">
            <a:extLst>
              <a:ext uri="{FF2B5EF4-FFF2-40B4-BE49-F238E27FC236}">
                <a16:creationId xmlns:a16="http://schemas.microsoft.com/office/drawing/2014/main" id="{5BD957D6-CFF3-CEEB-3C98-D11F47E5C8D7}"/>
              </a:ext>
            </a:extLst>
          </p:cNvPr>
          <p:cNvPicPr preferRelativeResize="0"/>
          <p:nvPr/>
        </p:nvPicPr>
        <p:blipFill rotWithShape="1">
          <a:blip r:embed="rId4">
            <a:alphaModFix/>
          </a:blip>
          <a:srcRect/>
          <a:stretch/>
        </p:blipFill>
        <p:spPr>
          <a:xfrm>
            <a:off x="3786563" y="1393225"/>
            <a:ext cx="1570875" cy="1570875"/>
          </a:xfrm>
          <a:prstGeom prst="rect">
            <a:avLst/>
          </a:prstGeom>
          <a:noFill/>
          <a:ln>
            <a:noFill/>
          </a:ln>
        </p:spPr>
      </p:pic>
    </p:spTree>
    <p:extLst>
      <p:ext uri="{BB962C8B-B14F-4D97-AF65-F5344CB8AC3E}">
        <p14:creationId xmlns:p14="http://schemas.microsoft.com/office/powerpoint/2010/main" val="258186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a:stretch/>
        </p:blipFill>
        <p:spPr>
          <a:xfrm>
            <a:off x="7687625" y="-1096875"/>
            <a:ext cx="2599849" cy="2803224"/>
          </a:xfrm>
          <a:prstGeom prst="rect">
            <a:avLst/>
          </a:prstGeom>
          <a:noFill/>
          <a:ln>
            <a:noFill/>
          </a:ln>
        </p:spPr>
      </p:pic>
      <p:pic>
        <p:nvPicPr>
          <p:cNvPr id="65" name="Google Shape;65;p3"/>
          <p:cNvPicPr preferRelativeResize="0"/>
          <p:nvPr/>
        </p:nvPicPr>
        <p:blipFill rotWithShape="1">
          <a:blip r:embed="rId3">
            <a:alphaModFix/>
          </a:blip>
          <a:srcRect/>
          <a:stretch/>
        </p:blipFill>
        <p:spPr>
          <a:xfrm>
            <a:off x="-809150" y="3742975"/>
            <a:ext cx="2599849" cy="2803224"/>
          </a:xfrm>
          <a:prstGeom prst="rect">
            <a:avLst/>
          </a:prstGeom>
          <a:noFill/>
          <a:ln>
            <a:noFill/>
          </a:ln>
        </p:spPr>
      </p:pic>
      <p:sp>
        <p:nvSpPr>
          <p:cNvPr id="66" name="Google Shape;66;p3"/>
          <p:cNvSpPr txBox="1"/>
          <p:nvPr/>
        </p:nvSpPr>
        <p:spPr>
          <a:xfrm>
            <a:off x="460290" y="307324"/>
            <a:ext cx="3179161" cy="569906"/>
          </a:xfrm>
          <a:prstGeom prst="rect">
            <a:avLst/>
          </a:prstGeom>
          <a:noFill/>
          <a:ln>
            <a:noFill/>
          </a:ln>
        </p:spPr>
        <p:txBody>
          <a:bodyPr spcFirstLastPara="1" wrap="square" lIns="91425" tIns="91425" rIns="91425" bIns="91425" anchor="t" anchorCtr="0">
            <a:noAutofit/>
          </a:bodyPr>
          <a:lstStyle/>
          <a:p>
            <a:pPr algn="ctr"/>
            <a:r>
              <a:rPr lang="en-US" sz="1800" b="1" dirty="0">
                <a:solidFill>
                  <a:srgbClr val="2DC5FA"/>
                </a:solidFill>
                <a:latin typeface="Roboto"/>
                <a:ea typeface="Roboto"/>
                <a:cs typeface="Roboto"/>
                <a:sym typeface="Roboto"/>
              </a:rPr>
              <a:t>Creating the Data Base</a:t>
            </a:r>
            <a:endParaRPr lang="en-US" dirty="0">
              <a:solidFill>
                <a:srgbClr val="2DC5FA"/>
              </a:solidFill>
              <a:latin typeface="Roboto"/>
              <a:ea typeface="Roboto"/>
              <a:cs typeface="Roboto"/>
              <a:sym typeface="Roboto"/>
            </a:endParaRPr>
          </a:p>
        </p:txBody>
      </p:sp>
      <p:pic>
        <p:nvPicPr>
          <p:cNvPr id="4" name="Grafik 3">
            <a:extLst>
              <a:ext uri="{FF2B5EF4-FFF2-40B4-BE49-F238E27FC236}">
                <a16:creationId xmlns:a16="http://schemas.microsoft.com/office/drawing/2014/main" id="{C61A0B00-17A7-5C72-3E7D-01B2E6011FBD}"/>
              </a:ext>
            </a:extLst>
          </p:cNvPr>
          <p:cNvPicPr>
            <a:picLocks noChangeAspect="1"/>
          </p:cNvPicPr>
          <p:nvPr/>
        </p:nvPicPr>
        <p:blipFill>
          <a:blip r:embed="rId4"/>
          <a:stretch>
            <a:fillRect/>
          </a:stretch>
        </p:blipFill>
        <p:spPr>
          <a:xfrm>
            <a:off x="335316" y="802067"/>
            <a:ext cx="3429110" cy="852644"/>
          </a:xfrm>
          <a:prstGeom prst="rect">
            <a:avLst/>
          </a:prstGeom>
        </p:spPr>
      </p:pic>
      <p:sp>
        <p:nvSpPr>
          <p:cNvPr id="5" name="Google Shape;66;p3">
            <a:extLst>
              <a:ext uri="{FF2B5EF4-FFF2-40B4-BE49-F238E27FC236}">
                <a16:creationId xmlns:a16="http://schemas.microsoft.com/office/drawing/2014/main" id="{E438D2DE-092B-EE9F-4DF9-5F28E23A2104}"/>
              </a:ext>
            </a:extLst>
          </p:cNvPr>
          <p:cNvSpPr txBox="1"/>
          <p:nvPr/>
        </p:nvSpPr>
        <p:spPr>
          <a:xfrm>
            <a:off x="853715" y="1875400"/>
            <a:ext cx="2899540" cy="433409"/>
          </a:xfrm>
          <a:prstGeom prst="rect">
            <a:avLst/>
          </a:prstGeom>
          <a:noFill/>
          <a:ln>
            <a:noFill/>
          </a:ln>
        </p:spPr>
        <p:txBody>
          <a:bodyPr spcFirstLastPara="1" wrap="square" lIns="91425" tIns="91425" rIns="91425" bIns="91425" anchor="t" anchorCtr="0">
            <a:noAutofit/>
          </a:bodyPr>
          <a:lstStyle/>
          <a:p>
            <a:pPr algn="just"/>
            <a:r>
              <a:rPr lang="en-US" sz="1800" b="1" dirty="0">
                <a:solidFill>
                  <a:srgbClr val="2DC5FA"/>
                </a:solidFill>
                <a:latin typeface="Roboto"/>
                <a:ea typeface="Roboto"/>
                <a:cs typeface="Roboto"/>
                <a:sym typeface="Roboto"/>
              </a:rPr>
              <a:t>Creating the Tables</a:t>
            </a:r>
            <a:endParaRPr lang="en-US" dirty="0">
              <a:solidFill>
                <a:srgbClr val="2DC5FA"/>
              </a:solidFill>
              <a:latin typeface="Roboto"/>
              <a:ea typeface="Roboto"/>
              <a:cs typeface="Roboto"/>
              <a:sym typeface="Roboto"/>
            </a:endParaRPr>
          </a:p>
        </p:txBody>
      </p:sp>
      <p:pic>
        <p:nvPicPr>
          <p:cNvPr id="7" name="Grafik 6">
            <a:extLst>
              <a:ext uri="{FF2B5EF4-FFF2-40B4-BE49-F238E27FC236}">
                <a16:creationId xmlns:a16="http://schemas.microsoft.com/office/drawing/2014/main" id="{122FFBCF-5DF5-37D0-094A-602D259BC915}"/>
              </a:ext>
            </a:extLst>
          </p:cNvPr>
          <p:cNvPicPr>
            <a:picLocks noChangeAspect="1"/>
          </p:cNvPicPr>
          <p:nvPr/>
        </p:nvPicPr>
        <p:blipFill>
          <a:blip r:embed="rId5"/>
          <a:stretch>
            <a:fillRect/>
          </a:stretch>
        </p:blipFill>
        <p:spPr>
          <a:xfrm>
            <a:off x="706811" y="2362229"/>
            <a:ext cx="2686120" cy="2476534"/>
          </a:xfrm>
          <a:prstGeom prst="rect">
            <a:avLst/>
          </a:prstGeom>
        </p:spPr>
      </p:pic>
      <p:sp>
        <p:nvSpPr>
          <p:cNvPr id="9" name="Google Shape;66;p3">
            <a:extLst>
              <a:ext uri="{FF2B5EF4-FFF2-40B4-BE49-F238E27FC236}">
                <a16:creationId xmlns:a16="http://schemas.microsoft.com/office/drawing/2014/main" id="{F0C85C54-A4B6-6436-64F7-B89631B06547}"/>
              </a:ext>
            </a:extLst>
          </p:cNvPr>
          <p:cNvSpPr txBox="1"/>
          <p:nvPr/>
        </p:nvSpPr>
        <p:spPr>
          <a:xfrm>
            <a:off x="5256018" y="368658"/>
            <a:ext cx="2899540" cy="433409"/>
          </a:xfrm>
          <a:prstGeom prst="rect">
            <a:avLst/>
          </a:prstGeom>
          <a:noFill/>
          <a:ln>
            <a:noFill/>
          </a:ln>
        </p:spPr>
        <p:txBody>
          <a:bodyPr spcFirstLastPara="1" wrap="square" lIns="91425" tIns="91425" rIns="91425" bIns="91425" anchor="t" anchorCtr="0">
            <a:noAutofit/>
          </a:bodyPr>
          <a:lstStyle/>
          <a:p>
            <a:pPr algn="ctr"/>
            <a:r>
              <a:rPr lang="en-US" sz="1800" b="1" dirty="0">
                <a:solidFill>
                  <a:srgbClr val="2DC5FA"/>
                </a:solidFill>
                <a:latin typeface="Roboto"/>
                <a:ea typeface="Roboto"/>
                <a:cs typeface="Roboto"/>
                <a:sym typeface="Roboto"/>
              </a:rPr>
              <a:t>Loading the Data</a:t>
            </a:r>
            <a:endParaRPr lang="en-US" dirty="0">
              <a:solidFill>
                <a:srgbClr val="2DC5FA"/>
              </a:solidFill>
              <a:latin typeface="Roboto"/>
              <a:ea typeface="Roboto"/>
              <a:cs typeface="Roboto"/>
              <a:sym typeface="Roboto"/>
            </a:endParaRPr>
          </a:p>
        </p:txBody>
      </p:sp>
      <p:pic>
        <p:nvPicPr>
          <p:cNvPr id="11" name="Grafik 10">
            <a:extLst>
              <a:ext uri="{FF2B5EF4-FFF2-40B4-BE49-F238E27FC236}">
                <a16:creationId xmlns:a16="http://schemas.microsoft.com/office/drawing/2014/main" id="{5930EA27-A37D-8603-F28B-58E7AF7342D8}"/>
              </a:ext>
            </a:extLst>
          </p:cNvPr>
          <p:cNvPicPr>
            <a:picLocks noChangeAspect="1"/>
          </p:cNvPicPr>
          <p:nvPr/>
        </p:nvPicPr>
        <p:blipFill>
          <a:blip r:embed="rId6"/>
          <a:stretch>
            <a:fillRect/>
          </a:stretch>
        </p:blipFill>
        <p:spPr>
          <a:xfrm>
            <a:off x="4708536" y="896750"/>
            <a:ext cx="3994503" cy="3942013"/>
          </a:xfrm>
          <a:prstGeom prst="rect">
            <a:avLst/>
          </a:prstGeom>
        </p:spPr>
      </p:pic>
    </p:spTree>
    <p:extLst>
      <p:ext uri="{BB962C8B-B14F-4D97-AF65-F5344CB8AC3E}">
        <p14:creationId xmlns:p14="http://schemas.microsoft.com/office/powerpoint/2010/main" val="26408251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1211</Words>
  <Application>Microsoft Office PowerPoint</Application>
  <PresentationFormat>Bildschirmpräsentation (16:9)</PresentationFormat>
  <Paragraphs>143</Paragraphs>
  <Slides>22</Slides>
  <Notes>22</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22</vt:i4>
      </vt:variant>
    </vt:vector>
  </HeadingPairs>
  <TitlesOfParts>
    <vt:vector size="25" baseType="lpstr">
      <vt:lpstr>Roboto</vt:lpstr>
      <vt:lpstr>Arial</vt:lpstr>
      <vt:lpstr>Simple Light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Henriques</dc:creator>
  <cp:lastModifiedBy>Office</cp:lastModifiedBy>
  <cp:revision>4</cp:revision>
  <dcterms:modified xsi:type="dcterms:W3CDTF">2024-09-27T15:09:27Z</dcterms:modified>
</cp:coreProperties>
</file>